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sldIdLst>
    <p:sldId id="256" r:id="rId2"/>
    <p:sldId id="261" r:id="rId3"/>
    <p:sldId id="311" r:id="rId4"/>
    <p:sldId id="266" r:id="rId5"/>
    <p:sldId id="315" r:id="rId6"/>
    <p:sldId id="313" r:id="rId7"/>
    <p:sldId id="285" r:id="rId8"/>
    <p:sldId id="306" r:id="rId9"/>
    <p:sldId id="307" r:id="rId10"/>
    <p:sldId id="31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9EC"/>
    <a:srgbClr val="EFE7EC"/>
    <a:srgbClr val="9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21" autoAdjust="0"/>
    <p:restoredTop sz="94660"/>
  </p:normalViewPr>
  <p:slideViewPr>
    <p:cSldViewPr snapToGrid="0">
      <p:cViewPr varScale="1">
        <p:scale>
          <a:sx n="91" d="100"/>
          <a:sy n="91" d="100"/>
        </p:scale>
        <p:origin x="3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DF9F8A-5D87-4B95-A5F5-E62A3AACE7A4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AD16A5F9-D6AD-41B1-A6A0-DC2F4862868A}">
      <dgm:prSet phldrT="[Testo]"/>
      <dgm:spPr/>
      <dgm:t>
        <a:bodyPr/>
        <a:lstStyle/>
        <a:p>
          <a:endParaRPr lang="en-GB" dirty="0"/>
        </a:p>
      </dgm:t>
    </dgm:pt>
    <dgm:pt modelId="{DAA123CA-8D3F-4A7D-ABB0-42BAA5E62434}" type="parTrans" cxnId="{66AC91E7-53DC-4F0D-B2DC-358CB63BEAE7}">
      <dgm:prSet/>
      <dgm:spPr/>
      <dgm:t>
        <a:bodyPr/>
        <a:lstStyle/>
        <a:p>
          <a:endParaRPr lang="en-GB"/>
        </a:p>
      </dgm:t>
    </dgm:pt>
    <dgm:pt modelId="{F277F9CB-3D8D-45D8-A29D-39D89BF8F48E}" type="sibTrans" cxnId="{66AC91E7-53DC-4F0D-B2DC-358CB63BEAE7}">
      <dgm:prSet/>
      <dgm:spPr/>
      <dgm:t>
        <a:bodyPr/>
        <a:lstStyle/>
        <a:p>
          <a:endParaRPr lang="en-GB"/>
        </a:p>
      </dgm:t>
    </dgm:pt>
    <dgm:pt modelId="{7EC57328-73F3-4CF2-91BB-52C4A1FEAB25}">
      <dgm:prSet phldrT="[Testo]"/>
      <dgm:spPr/>
      <dgm:t>
        <a:bodyPr/>
        <a:lstStyle/>
        <a:p>
          <a:endParaRPr lang="en-GB" dirty="0"/>
        </a:p>
      </dgm:t>
    </dgm:pt>
    <dgm:pt modelId="{9FDCB3C3-FF18-4FCA-96A1-576B13FC0717}" type="parTrans" cxnId="{9E6C4C24-E8FD-4D93-BFBF-DD697EA15E18}">
      <dgm:prSet/>
      <dgm:spPr/>
      <dgm:t>
        <a:bodyPr/>
        <a:lstStyle/>
        <a:p>
          <a:endParaRPr lang="en-GB"/>
        </a:p>
      </dgm:t>
    </dgm:pt>
    <dgm:pt modelId="{8B707CC6-DF35-4AF2-819C-4E7134497B3A}" type="sibTrans" cxnId="{9E6C4C24-E8FD-4D93-BFBF-DD697EA15E18}">
      <dgm:prSet/>
      <dgm:spPr/>
      <dgm:t>
        <a:bodyPr/>
        <a:lstStyle/>
        <a:p>
          <a:endParaRPr lang="en-GB"/>
        </a:p>
      </dgm:t>
    </dgm:pt>
    <dgm:pt modelId="{7B7392EE-442A-4F61-A1A8-DCE4BCD6E0E3}">
      <dgm:prSet phldrT="[Tes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GB" dirty="0"/>
        </a:p>
      </dgm:t>
    </dgm:pt>
    <dgm:pt modelId="{6206307C-F866-4C6D-9528-192C24DA03C0}" type="sibTrans" cxnId="{AA044B1B-3447-45BB-A8CE-75239F9FA7B1}">
      <dgm:prSet/>
      <dgm:spPr/>
      <dgm:t>
        <a:bodyPr/>
        <a:lstStyle/>
        <a:p>
          <a:endParaRPr lang="en-GB"/>
        </a:p>
      </dgm:t>
    </dgm:pt>
    <dgm:pt modelId="{12A97B38-56AA-47EC-AAF9-92583AF5DA3F}" type="parTrans" cxnId="{AA044B1B-3447-45BB-A8CE-75239F9FA7B1}">
      <dgm:prSet/>
      <dgm:spPr/>
      <dgm:t>
        <a:bodyPr/>
        <a:lstStyle/>
        <a:p>
          <a:endParaRPr lang="en-GB"/>
        </a:p>
      </dgm:t>
    </dgm:pt>
    <dgm:pt modelId="{1DCACE01-2985-410E-BAB1-6BA0BA6CE1FC}" type="pres">
      <dgm:prSet presAssocID="{FBDF9F8A-5D87-4B95-A5F5-E62A3AACE7A4}" presName="arrowDiagram" presStyleCnt="0">
        <dgm:presLayoutVars>
          <dgm:chMax val="5"/>
          <dgm:dir/>
          <dgm:resizeHandles val="exact"/>
        </dgm:presLayoutVars>
      </dgm:prSet>
      <dgm:spPr/>
    </dgm:pt>
    <dgm:pt modelId="{1150593E-4ED0-4752-9043-D6C33EF34BAE}" type="pres">
      <dgm:prSet presAssocID="{FBDF9F8A-5D87-4B95-A5F5-E62A3AACE7A4}" presName="arrow" presStyleLbl="bgShp" presStyleIdx="0" presStyleCnt="1"/>
      <dgm:spPr/>
    </dgm:pt>
    <dgm:pt modelId="{212FB60F-9480-4880-8B45-83AADAA490DD}" type="pres">
      <dgm:prSet presAssocID="{FBDF9F8A-5D87-4B95-A5F5-E62A3AACE7A4}" presName="arrowDiagram3" presStyleCnt="0"/>
      <dgm:spPr/>
    </dgm:pt>
    <dgm:pt modelId="{50FDB44C-E632-4068-854A-88813CA8466F}" type="pres">
      <dgm:prSet presAssocID="{7B7392EE-442A-4F61-A1A8-DCE4BCD6E0E3}" presName="bullet3a" presStyleLbl="node1" presStyleIdx="0" presStyleCnt="3"/>
      <dgm:spPr/>
    </dgm:pt>
    <dgm:pt modelId="{26F50E87-9E37-4AFE-9BBE-8BFDB860A82D}" type="pres">
      <dgm:prSet presAssocID="{7B7392EE-442A-4F61-A1A8-DCE4BCD6E0E3}" presName="textBox3a" presStyleLbl="revTx" presStyleIdx="0" presStyleCnt="3" custScaleX="85423" custScaleY="145983" custLinFactNeighborX="-60027" custLinFactNeighborY="1937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28A679F-686C-4FE0-A300-36BB2CDC2B2F}" type="pres">
      <dgm:prSet presAssocID="{AD16A5F9-D6AD-41B1-A6A0-DC2F4862868A}" presName="bullet3b" presStyleLbl="node1" presStyleIdx="1" presStyleCnt="3"/>
      <dgm:spPr/>
    </dgm:pt>
    <dgm:pt modelId="{67D4BEAA-8513-4426-8670-294A1C37664E}" type="pres">
      <dgm:prSet presAssocID="{AD16A5F9-D6AD-41B1-A6A0-DC2F4862868A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2D65282-F892-4B85-9686-ABD52EB34166}" type="pres">
      <dgm:prSet presAssocID="{7EC57328-73F3-4CF2-91BB-52C4A1FEAB25}" presName="bullet3c" presStyleLbl="node1" presStyleIdx="2" presStyleCnt="3"/>
      <dgm:spPr/>
    </dgm:pt>
    <dgm:pt modelId="{0D712081-EF75-4B5D-824F-8034DB2C142E}" type="pres">
      <dgm:prSet presAssocID="{7EC57328-73F3-4CF2-91BB-52C4A1FEAB25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B3623990-F5BE-4D36-BB2D-14780A284FE9}" type="presOf" srcId="{7EC57328-73F3-4CF2-91BB-52C4A1FEAB25}" destId="{0D712081-EF75-4B5D-824F-8034DB2C142E}" srcOrd="0" destOrd="0" presId="urn:microsoft.com/office/officeart/2005/8/layout/arrow2"/>
    <dgm:cxn modelId="{9E6C4C24-E8FD-4D93-BFBF-DD697EA15E18}" srcId="{FBDF9F8A-5D87-4B95-A5F5-E62A3AACE7A4}" destId="{7EC57328-73F3-4CF2-91BB-52C4A1FEAB25}" srcOrd="2" destOrd="0" parTransId="{9FDCB3C3-FF18-4FCA-96A1-576B13FC0717}" sibTransId="{8B707CC6-DF35-4AF2-819C-4E7134497B3A}"/>
    <dgm:cxn modelId="{AB5FB3BE-5073-47F9-8C33-9CDBFE8F6A0C}" type="presOf" srcId="{AD16A5F9-D6AD-41B1-A6A0-DC2F4862868A}" destId="{67D4BEAA-8513-4426-8670-294A1C37664E}" srcOrd="0" destOrd="0" presId="urn:microsoft.com/office/officeart/2005/8/layout/arrow2"/>
    <dgm:cxn modelId="{66AC91E7-53DC-4F0D-B2DC-358CB63BEAE7}" srcId="{FBDF9F8A-5D87-4B95-A5F5-E62A3AACE7A4}" destId="{AD16A5F9-D6AD-41B1-A6A0-DC2F4862868A}" srcOrd="1" destOrd="0" parTransId="{DAA123CA-8D3F-4A7D-ABB0-42BAA5E62434}" sibTransId="{F277F9CB-3D8D-45D8-A29D-39D89BF8F48E}"/>
    <dgm:cxn modelId="{C5993D28-AA62-4E6C-9080-42C7C470D0FA}" type="presOf" srcId="{7B7392EE-442A-4F61-A1A8-DCE4BCD6E0E3}" destId="{26F50E87-9E37-4AFE-9BBE-8BFDB860A82D}" srcOrd="0" destOrd="0" presId="urn:microsoft.com/office/officeart/2005/8/layout/arrow2"/>
    <dgm:cxn modelId="{AA044B1B-3447-45BB-A8CE-75239F9FA7B1}" srcId="{FBDF9F8A-5D87-4B95-A5F5-E62A3AACE7A4}" destId="{7B7392EE-442A-4F61-A1A8-DCE4BCD6E0E3}" srcOrd="0" destOrd="0" parTransId="{12A97B38-56AA-47EC-AAF9-92583AF5DA3F}" sibTransId="{6206307C-F866-4C6D-9528-192C24DA03C0}"/>
    <dgm:cxn modelId="{CCB15216-22A8-44E4-A286-28BCE95D7D01}" type="presOf" srcId="{FBDF9F8A-5D87-4B95-A5F5-E62A3AACE7A4}" destId="{1DCACE01-2985-410E-BAB1-6BA0BA6CE1FC}" srcOrd="0" destOrd="0" presId="urn:microsoft.com/office/officeart/2005/8/layout/arrow2"/>
    <dgm:cxn modelId="{A3687E2F-E2D1-4FCE-8413-A74C9FA86006}" type="presParOf" srcId="{1DCACE01-2985-410E-BAB1-6BA0BA6CE1FC}" destId="{1150593E-4ED0-4752-9043-D6C33EF34BAE}" srcOrd="0" destOrd="0" presId="urn:microsoft.com/office/officeart/2005/8/layout/arrow2"/>
    <dgm:cxn modelId="{A4473E67-5E94-4F06-BEC8-7DD834396B49}" type="presParOf" srcId="{1DCACE01-2985-410E-BAB1-6BA0BA6CE1FC}" destId="{212FB60F-9480-4880-8B45-83AADAA490DD}" srcOrd="1" destOrd="0" presId="urn:microsoft.com/office/officeart/2005/8/layout/arrow2"/>
    <dgm:cxn modelId="{379913E0-2FC3-467B-B3E9-2985BC1B283A}" type="presParOf" srcId="{212FB60F-9480-4880-8B45-83AADAA490DD}" destId="{50FDB44C-E632-4068-854A-88813CA8466F}" srcOrd="0" destOrd="0" presId="urn:microsoft.com/office/officeart/2005/8/layout/arrow2"/>
    <dgm:cxn modelId="{D49AB0AC-DB3D-46EA-9437-F4510A34A1CC}" type="presParOf" srcId="{212FB60F-9480-4880-8B45-83AADAA490DD}" destId="{26F50E87-9E37-4AFE-9BBE-8BFDB860A82D}" srcOrd="1" destOrd="0" presId="urn:microsoft.com/office/officeart/2005/8/layout/arrow2"/>
    <dgm:cxn modelId="{A65D70B2-04A3-45EB-8B0B-6E7D568D1D79}" type="presParOf" srcId="{212FB60F-9480-4880-8B45-83AADAA490DD}" destId="{928A679F-686C-4FE0-A300-36BB2CDC2B2F}" srcOrd="2" destOrd="0" presId="urn:microsoft.com/office/officeart/2005/8/layout/arrow2"/>
    <dgm:cxn modelId="{612C9BCD-6C2B-49BF-B207-5835F85F0228}" type="presParOf" srcId="{212FB60F-9480-4880-8B45-83AADAA490DD}" destId="{67D4BEAA-8513-4426-8670-294A1C37664E}" srcOrd="3" destOrd="0" presId="urn:microsoft.com/office/officeart/2005/8/layout/arrow2"/>
    <dgm:cxn modelId="{90DDFC91-5B6F-411E-86EA-99B2F99912F0}" type="presParOf" srcId="{212FB60F-9480-4880-8B45-83AADAA490DD}" destId="{D2D65282-F892-4B85-9686-ABD52EB34166}" srcOrd="4" destOrd="0" presId="urn:microsoft.com/office/officeart/2005/8/layout/arrow2"/>
    <dgm:cxn modelId="{7058069F-0630-4304-8F91-D149C12ED1C0}" type="presParOf" srcId="{212FB60F-9480-4880-8B45-83AADAA490DD}" destId="{0D712081-EF75-4B5D-824F-8034DB2C142E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50593E-4ED0-4752-9043-D6C33EF34BAE}">
      <dsp:nvSpPr>
        <dsp:cNvPr id="0" name=""/>
        <dsp:cNvSpPr/>
      </dsp:nvSpPr>
      <dsp:spPr>
        <a:xfrm>
          <a:off x="885294" y="-191274"/>
          <a:ext cx="9211734" cy="5757334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FDB44C-E632-4068-854A-88813CA8466F}">
      <dsp:nvSpPr>
        <dsp:cNvPr id="0" name=""/>
        <dsp:cNvSpPr/>
      </dsp:nvSpPr>
      <dsp:spPr>
        <a:xfrm>
          <a:off x="2055185" y="3782437"/>
          <a:ext cx="239505" cy="2395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F50E87-9E37-4AFE-9BBE-8BFDB860A82D}">
      <dsp:nvSpPr>
        <dsp:cNvPr id="0" name=""/>
        <dsp:cNvSpPr/>
      </dsp:nvSpPr>
      <dsp:spPr>
        <a:xfrm>
          <a:off x="1042993" y="3519641"/>
          <a:ext cx="1833462" cy="2428966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909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6500" kern="1200" dirty="0"/>
        </a:p>
      </dsp:txBody>
      <dsp:txXfrm>
        <a:off x="1042993" y="3519641"/>
        <a:ext cx="1833462" cy="2428966"/>
      </dsp:txXfrm>
    </dsp:sp>
    <dsp:sp modelId="{928A679F-686C-4FE0-A300-36BB2CDC2B2F}">
      <dsp:nvSpPr>
        <dsp:cNvPr id="0" name=""/>
        <dsp:cNvSpPr/>
      </dsp:nvSpPr>
      <dsp:spPr>
        <a:xfrm>
          <a:off x="4169278" y="2217594"/>
          <a:ext cx="432951" cy="4329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D4BEAA-8513-4426-8670-294A1C37664E}">
      <dsp:nvSpPr>
        <dsp:cNvPr id="0" name=""/>
        <dsp:cNvSpPr/>
      </dsp:nvSpPr>
      <dsp:spPr>
        <a:xfrm>
          <a:off x="4385753" y="2434070"/>
          <a:ext cx="2210816" cy="31319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9412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6500" kern="1200" dirty="0"/>
        </a:p>
      </dsp:txBody>
      <dsp:txXfrm>
        <a:off x="4385753" y="2434070"/>
        <a:ext cx="2210816" cy="3131989"/>
      </dsp:txXfrm>
    </dsp:sp>
    <dsp:sp modelId="{D2D65282-F892-4B85-9686-ABD52EB34166}">
      <dsp:nvSpPr>
        <dsp:cNvPr id="0" name=""/>
        <dsp:cNvSpPr/>
      </dsp:nvSpPr>
      <dsp:spPr>
        <a:xfrm>
          <a:off x="6711716" y="1265331"/>
          <a:ext cx="598762" cy="5987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712081-EF75-4B5D-824F-8034DB2C142E}">
      <dsp:nvSpPr>
        <dsp:cNvPr id="0" name=""/>
        <dsp:cNvSpPr/>
      </dsp:nvSpPr>
      <dsp:spPr>
        <a:xfrm>
          <a:off x="7011098" y="1564712"/>
          <a:ext cx="2210816" cy="4001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272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6500" kern="1200" dirty="0"/>
        </a:p>
      </dsp:txBody>
      <dsp:txXfrm>
        <a:off x="7011098" y="1564712"/>
        <a:ext cx="2210816" cy="40013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B1AC6B-FFF4-4640-8F5C-716BA1942ABC}" type="datetimeFigureOut">
              <a:rPr lang="it-IT" smtClean="0"/>
              <a:t>03/12/2019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8A19DC-2391-D74A-ADA1-47D95FE77E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2773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B826D-F050-4948-9FF8-34F993DFDAF7}" type="datetime1">
              <a:rPr lang="it-IT" smtClean="0"/>
              <a:t>03/12/2019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99912-5D63-4EEC-BDA2-6EB3E2237ED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496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5EB8D-4F2F-A74B-A06D-A5D8588C85CA}" type="datetime1">
              <a:rPr lang="it-IT" smtClean="0"/>
              <a:t>03/12/2019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99912-5D63-4EEC-BDA2-6EB3E2237ED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589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B312D-42F4-6E48-BD93-256132A7C189}" type="datetime1">
              <a:rPr lang="it-IT" smtClean="0"/>
              <a:t>03/12/2019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99912-5D63-4EEC-BDA2-6EB3E2237ED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595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D4081-3165-2943-8491-1C2C7DE2BE50}" type="datetime1">
              <a:rPr lang="it-IT" smtClean="0"/>
              <a:t>03/12/2019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7674935" y="6356350"/>
            <a:ext cx="4114800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 sz="1800" b="1">
                <a:solidFill>
                  <a:schemeClr val="tx1"/>
                </a:solidFill>
              </a:defRPr>
            </a:lvl1pPr>
          </a:lstStyle>
          <a:p>
            <a:fld id="{FB399912-5D63-4EEC-BDA2-6EB3E2237ED8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9655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9C82-E273-E640-8707-B3F095B3B5C8}" type="datetime1">
              <a:rPr lang="it-IT" smtClean="0"/>
              <a:t>03/12/2019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99912-5D63-4EEC-BDA2-6EB3E2237ED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851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EA6BF-7FDB-034F-A65F-E5FC57B375EE}" type="datetime1">
              <a:rPr lang="it-IT" smtClean="0"/>
              <a:t>03/12/2019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99912-5D63-4EEC-BDA2-6EB3E2237ED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369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637CD-7E6E-A845-9F9C-1B2D1ADD481A}" type="datetime1">
              <a:rPr lang="it-IT" smtClean="0"/>
              <a:t>03/12/2019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99912-5D63-4EEC-BDA2-6EB3E2237ED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55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5CD1A-971D-2E42-82F8-AF1C3FB6B431}" type="datetime1">
              <a:rPr lang="it-IT" smtClean="0"/>
              <a:t>03/12/2019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99912-5D63-4EEC-BDA2-6EB3E2237ED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185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AA3C-16F1-924A-A809-91AB984198C4}" type="datetime1">
              <a:rPr lang="it-IT" smtClean="0"/>
              <a:t>03/12/2019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99912-5D63-4EEC-BDA2-6EB3E2237ED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722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0C4D5-0A19-6242-801E-5AD69AB6E675}" type="datetime1">
              <a:rPr lang="it-IT" smtClean="0"/>
              <a:t>03/12/2019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99912-5D63-4EEC-BDA2-6EB3E2237ED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126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D8FA7-FA46-A445-88B5-08D9D9620E52}" type="datetime1">
              <a:rPr lang="it-IT" smtClean="0"/>
              <a:t>03/12/2019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99912-5D63-4EEC-BDA2-6EB3E2237ED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382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22981-2B58-634F-8E11-EE2D73564222}" type="datetime1">
              <a:rPr lang="it-IT" smtClean="0"/>
              <a:t>03/12/2019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99912-5D63-4EEC-BDA2-6EB3E2237ED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370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file:////var/folders/mt/j9z9z2615858c6b66ws7n7ww0000gq/T/com.microsoft.Powerpoint/converted_emf.emf" TargetMode="External"/><Relationship Id="rId4" Type="http://schemas.openxmlformats.org/officeDocument/2006/relationships/image" Target="file:////var/folders/_t/c6p4bgmj4_3fgzjwcm1vq5n00000gp/T/com.microsoft.Powerpoint/converted_emf.emf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461448" y="1751060"/>
            <a:ext cx="112933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/>
              <a:t>Progetto</a:t>
            </a:r>
            <a:r>
              <a:rPr lang="en-US" sz="3200" dirty="0"/>
              <a:t> Levi Cases 2016</a:t>
            </a:r>
            <a:endParaRPr lang="it-IT" sz="3200" dirty="0"/>
          </a:p>
          <a:p>
            <a:pPr algn="ctr"/>
            <a:r>
              <a:rPr lang="en-US" sz="3200" dirty="0"/>
              <a:t>Next Generation VRFB Energy Storage Systems</a:t>
            </a:r>
            <a:endParaRPr lang="it-IT" sz="3200" dirty="0"/>
          </a:p>
          <a:p>
            <a:pPr algn="ctr"/>
            <a:r>
              <a:rPr lang="it-IT" sz="3200" dirty="0"/>
              <a:t>consuntivo sintetico</a:t>
            </a:r>
          </a:p>
          <a:p>
            <a:pPr algn="ctr"/>
            <a:r>
              <a:rPr lang="en-US" sz="2400" dirty="0">
                <a:ea typeface="Verdana" panose="020B0604030504040204" pitchFamily="34" charset="0"/>
                <a:cs typeface="Times New Roman" panose="02020603050405020304" pitchFamily="18" charset="0"/>
              </a:rPr>
              <a:t>Massimo </a:t>
            </a:r>
            <a:r>
              <a:rPr lang="en-US" sz="2400" dirty="0" err="1">
                <a:ea typeface="Verdana" panose="020B0604030504040204" pitchFamily="34" charset="0"/>
                <a:cs typeface="Times New Roman" panose="02020603050405020304" pitchFamily="18" charset="0"/>
              </a:rPr>
              <a:t>Guarnieri</a:t>
            </a:r>
            <a:endParaRPr lang="en-US" sz="2400" b="1" cap="small" dirty="0">
              <a:effectLst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2"/>
          <a:srcRect b="32452"/>
          <a:stretch/>
        </p:blipFill>
        <p:spPr>
          <a:xfrm>
            <a:off x="3583997" y="3955293"/>
            <a:ext cx="4617980" cy="2131095"/>
          </a:xfrm>
          <a:prstGeom prst="rect">
            <a:avLst/>
          </a:prstGeom>
        </p:spPr>
      </p:pic>
      <p:pic>
        <p:nvPicPr>
          <p:cNvPr id="22" name="Picture 6" descr="Risultati immagini per levi cas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25" y="59385"/>
            <a:ext cx="1198016" cy="100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Connettore 1 22"/>
          <p:cNvCxnSpPr/>
          <p:nvPr/>
        </p:nvCxnSpPr>
        <p:spPr>
          <a:xfrm>
            <a:off x="0" y="1182504"/>
            <a:ext cx="1221620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C8567279-CEEE-FC4B-9864-AAE38E35732A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0EEBAC7-B359-2E4E-A3CF-2325A120CBA2}"/>
              </a:ext>
            </a:extLst>
          </p:cNvPr>
          <p:cNvPicPr>
            <a:picLocks noChangeAspect="1"/>
          </p:cNvPicPr>
          <p:nvPr/>
        </p:nvPicPr>
        <p:blipFill>
          <a:blip r:link="rId5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449806E-1112-7D48-B7E3-19BBA95E6B64}"/>
              </a:ext>
            </a:extLst>
          </p:cNvPr>
          <p:cNvPicPr>
            <a:picLocks noChangeAspect="1"/>
          </p:cNvPicPr>
          <p:nvPr/>
        </p:nvPicPr>
        <p:blipFill>
          <a:blip r:link="rId5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1CC2D4D-4B6D-6641-9671-587F24851AFD}"/>
              </a:ext>
            </a:extLst>
          </p:cNvPr>
          <p:cNvPicPr>
            <a:picLocks noChangeAspect="1"/>
          </p:cNvPicPr>
          <p:nvPr/>
        </p:nvPicPr>
        <p:blipFill>
          <a:blip r:link="rId5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25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6AE31F7-463A-2346-9551-3905EC1B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99912-5D63-4EEC-BDA2-6EB3E2237ED8}" type="slidenum">
              <a:rPr lang="en-GB" smtClean="0"/>
              <a:t>10</a:t>
            </a:fld>
            <a:endParaRPr lang="en-GB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E696499-7232-964F-B56A-ADB060E670F3}"/>
              </a:ext>
            </a:extLst>
          </p:cNvPr>
          <p:cNvSpPr txBox="1"/>
          <p:nvPr/>
        </p:nvSpPr>
        <p:spPr>
          <a:xfrm>
            <a:off x="288247" y="325120"/>
            <a:ext cx="1163048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/>
              <a:t>PREMI</a:t>
            </a:r>
          </a:p>
          <a:p>
            <a:pPr marL="228600" lvl="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400" dirty="0"/>
              <a:t>Best Poster Award. 2° International </a:t>
            </a:r>
            <a:r>
              <a:rPr lang="en-US" sz="1400" dirty="0" err="1"/>
              <a:t>Conferece</a:t>
            </a:r>
            <a:r>
              <a:rPr lang="en-US" sz="1400" dirty="0"/>
              <a:t> on Battery and Fuel Cell Technology, Rome (Italy), 27-28 July 2017.</a:t>
            </a:r>
            <a:endParaRPr lang="it-IT" sz="1400" dirty="0"/>
          </a:p>
          <a:p>
            <a:pPr marL="228600" lvl="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400" dirty="0"/>
              <a:t>Certificate of Achievement for his outstanding contribution to the poster session. The International Flow Battery Forum Lausanne, Switzerland 10–12 July 2018.</a:t>
            </a:r>
            <a:endParaRPr lang="it-IT" sz="1400" dirty="0"/>
          </a:p>
          <a:p>
            <a:pPr marL="228600" lvl="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400" dirty="0"/>
              <a:t>Best paper award (ORAL). The 13th international conference of the IMACS TC1 Committee, </a:t>
            </a:r>
            <a:r>
              <a:rPr lang="en-US" sz="1400" dirty="0" err="1"/>
              <a:t>Electrimacs</a:t>
            </a:r>
            <a:r>
              <a:rPr lang="en-US" sz="1400" dirty="0"/>
              <a:t> 2019, Salerno (Italy), 21–23 May 2019</a:t>
            </a:r>
            <a:endParaRPr lang="it-IT" sz="1400" dirty="0"/>
          </a:p>
          <a:p>
            <a:pPr algn="ctr">
              <a:spcBef>
                <a:spcPts val="600"/>
              </a:spcBef>
            </a:pPr>
            <a:endParaRPr lang="it-IT" sz="1400" b="1" dirty="0"/>
          </a:p>
          <a:p>
            <a:pPr algn="ctr">
              <a:spcBef>
                <a:spcPts val="600"/>
              </a:spcBef>
            </a:pPr>
            <a:r>
              <a:rPr lang="it-IT" sz="1400" b="1" dirty="0"/>
              <a:t>BREVETTI</a:t>
            </a:r>
          </a:p>
          <a:p>
            <a:pPr marL="342900" lvl="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400" dirty="0"/>
              <a:t>Andrea </a:t>
            </a:r>
            <a:r>
              <a:rPr lang="en-US" sz="1400" dirty="0" err="1"/>
              <a:t>Trovò</a:t>
            </a:r>
            <a:r>
              <a:rPr lang="en-US" sz="1400" dirty="0"/>
              <a:t>, Massimo </a:t>
            </a:r>
            <a:r>
              <a:rPr lang="en-US" sz="1400" dirty="0" err="1"/>
              <a:t>Guarnieri</a:t>
            </a:r>
            <a:r>
              <a:rPr lang="en-US" sz="1400" dirty="0"/>
              <a:t>, </a:t>
            </a:r>
            <a:r>
              <a:rPr lang="en-US" sz="1400" dirty="0" err="1"/>
              <a:t>Millibaric</a:t>
            </a:r>
            <a:r>
              <a:rPr lang="en-US" sz="1400" dirty="0"/>
              <a:t> pressure safe control system in inert atmosphere for highly reactive liquid  solutions; in </a:t>
            </a:r>
            <a:r>
              <a:rPr lang="en-US" sz="1400" dirty="0" err="1"/>
              <a:t>corso</a:t>
            </a:r>
            <a:r>
              <a:rPr lang="en-US" sz="1400" dirty="0"/>
              <a:t> di </a:t>
            </a:r>
            <a:r>
              <a:rPr lang="en-US" sz="1400" dirty="0" err="1"/>
              <a:t>registrazione</a:t>
            </a:r>
            <a:r>
              <a:rPr lang="en-US" sz="1400" dirty="0"/>
              <a:t> </a:t>
            </a:r>
            <a:endParaRPr lang="it-IT" sz="1400" dirty="0"/>
          </a:p>
          <a:p>
            <a:pPr marL="342900" lvl="0" indent="-342900">
              <a:spcBef>
                <a:spcPts val="600"/>
              </a:spcBef>
              <a:buFont typeface="+mj-lt"/>
              <a:buAutoNum type="arabicPeriod"/>
            </a:pPr>
            <a:r>
              <a:rPr lang="en-GB" sz="1400" dirty="0"/>
              <a:t>Andrea </a:t>
            </a:r>
            <a:r>
              <a:rPr lang="en-GB" sz="1400" dirty="0" err="1"/>
              <a:t>Trovò</a:t>
            </a:r>
            <a:r>
              <a:rPr lang="en-GB" sz="1400" dirty="0"/>
              <a:t>, Francesco </a:t>
            </a:r>
            <a:r>
              <a:rPr lang="en-GB" sz="1400" dirty="0" err="1"/>
              <a:t>Picano</a:t>
            </a:r>
            <a:r>
              <a:rPr lang="en-GB" sz="1400" dirty="0"/>
              <a:t>, Massimo </a:t>
            </a:r>
            <a:r>
              <a:rPr lang="en-GB" sz="1400" dirty="0" err="1"/>
              <a:t>Guarnieri</a:t>
            </a:r>
            <a:r>
              <a:rPr lang="en-GB" sz="1400" dirty="0"/>
              <a:t>, </a:t>
            </a:r>
            <a:r>
              <a:rPr lang="en-US" sz="1400" dirty="0"/>
              <a:t>State of charge management tank for redox flow battery; in </a:t>
            </a:r>
            <a:r>
              <a:rPr lang="it-IT" sz="1400" dirty="0"/>
              <a:t>elaborazione</a:t>
            </a:r>
          </a:p>
          <a:p>
            <a:pPr marL="342900" lvl="0" indent="-342900">
              <a:spcBef>
                <a:spcPts val="600"/>
              </a:spcBef>
              <a:buFont typeface="+mj-lt"/>
              <a:buAutoNum type="arabicPeriod"/>
            </a:pPr>
            <a:r>
              <a:rPr lang="en-GB" sz="1400" dirty="0"/>
              <a:t>Andrea </a:t>
            </a:r>
            <a:r>
              <a:rPr lang="en-GB" sz="1400" dirty="0" err="1"/>
              <a:t>Trovò</a:t>
            </a:r>
            <a:r>
              <a:rPr lang="en-GB" sz="1400" dirty="0"/>
              <a:t>, Francesco </a:t>
            </a:r>
            <a:r>
              <a:rPr lang="en-GB" sz="1400" dirty="0" err="1"/>
              <a:t>Picano</a:t>
            </a:r>
            <a:r>
              <a:rPr lang="en-GB" sz="1400" dirty="0"/>
              <a:t>, Massimo </a:t>
            </a:r>
            <a:r>
              <a:rPr lang="en-GB" sz="1400" dirty="0" err="1"/>
              <a:t>Guarnieri</a:t>
            </a:r>
            <a:r>
              <a:rPr lang="en-GB" sz="1400" dirty="0"/>
              <a:t>, Anisotropic carbon felt electrode for improving performance on vanadium redox flow battery; </a:t>
            </a:r>
            <a:r>
              <a:rPr lang="en-US" sz="1400" dirty="0"/>
              <a:t>in </a:t>
            </a:r>
            <a:r>
              <a:rPr lang="en-US" sz="1400" dirty="0" err="1"/>
              <a:t>elaborazione</a:t>
            </a:r>
            <a:endParaRPr lang="it-IT" sz="1400" dirty="0"/>
          </a:p>
          <a:p>
            <a:pPr algn="ctr">
              <a:spcBef>
                <a:spcPts val="600"/>
              </a:spcBef>
            </a:pPr>
            <a:endParaRPr lang="it-IT" sz="1400" b="1" dirty="0"/>
          </a:p>
          <a:p>
            <a:pPr algn="ctr">
              <a:spcBef>
                <a:spcPts val="600"/>
              </a:spcBef>
            </a:pPr>
            <a:r>
              <a:rPr lang="it-IT" sz="1400" b="1" dirty="0"/>
              <a:t>COLLABORAZIONI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400" dirty="0"/>
              <a:t>C</a:t>
            </a:r>
            <a:r>
              <a:rPr lang="it-IT" sz="1400" dirty="0" err="1"/>
              <a:t>ollaborazione</a:t>
            </a:r>
            <a:r>
              <a:rPr lang="it-IT" sz="1400" dirty="0"/>
              <a:t> con </a:t>
            </a:r>
            <a:r>
              <a:rPr lang="it-IT" sz="1400" dirty="0" err="1"/>
              <a:t>Fraunhofer-Institut</a:t>
            </a:r>
            <a:r>
              <a:rPr lang="it-IT" sz="1400" dirty="0"/>
              <a:t> </a:t>
            </a:r>
            <a:r>
              <a:rPr lang="it-IT" sz="1400" dirty="0" err="1"/>
              <a:t>für</a:t>
            </a:r>
            <a:r>
              <a:rPr lang="it-IT" sz="1400" dirty="0"/>
              <a:t> </a:t>
            </a:r>
            <a:r>
              <a:rPr lang="it-IT" sz="1400" dirty="0" err="1"/>
              <a:t>Chemische</a:t>
            </a:r>
            <a:r>
              <a:rPr lang="it-IT" sz="1400" dirty="0"/>
              <a:t> </a:t>
            </a:r>
            <a:r>
              <a:rPr lang="it-IT" sz="1400" dirty="0" err="1"/>
              <a:t>Technologie</a:t>
            </a:r>
            <a:r>
              <a:rPr lang="it-IT" sz="1400" dirty="0"/>
              <a:t> – </a:t>
            </a:r>
            <a:r>
              <a:rPr lang="it-IT" sz="1400" dirty="0" err="1"/>
              <a:t>Pfinztal</a:t>
            </a:r>
            <a:r>
              <a:rPr lang="it-IT" sz="1400" dirty="0"/>
              <a:t> (inviati due studenti)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it-IT" sz="1400" dirty="0"/>
              <a:t>Avviato iter per </a:t>
            </a:r>
            <a:r>
              <a:rPr lang="it-IT" sz="1400" dirty="0" err="1"/>
              <a:t>MoU</a:t>
            </a:r>
            <a:r>
              <a:rPr lang="it-IT" sz="1400" dirty="0"/>
              <a:t> con </a:t>
            </a:r>
            <a:r>
              <a:rPr lang="it-IT" sz="1400" dirty="0" err="1"/>
              <a:t>University</a:t>
            </a:r>
            <a:r>
              <a:rPr lang="it-IT" sz="1400" dirty="0"/>
              <a:t> of Tennessee - Knoxville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it-IT" sz="1400" dirty="0"/>
              <a:t>Sottoscritto, svolto e concluso contratto con ENI tramite INSTM (113k€)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it-IT" sz="1400" dirty="0"/>
              <a:t>Nuovo contratto con ENI in corso di definizione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it-IT" sz="1400" dirty="0"/>
              <a:t>Progetto ETN-MSCA (H2020) con KU-</a:t>
            </a:r>
            <a:r>
              <a:rPr lang="it-IT" sz="1400" dirty="0" err="1"/>
              <a:t>Leuven</a:t>
            </a:r>
            <a:r>
              <a:rPr lang="it-IT" sz="1400" dirty="0"/>
              <a:t>, </a:t>
            </a:r>
            <a:r>
              <a:rPr lang="it-IT" sz="1400" dirty="0" err="1"/>
              <a:t>Fraunhofer</a:t>
            </a:r>
            <a:r>
              <a:rPr lang="it-IT" sz="1400" dirty="0"/>
              <a:t>-ICT, ETH </a:t>
            </a:r>
            <a:r>
              <a:rPr lang="it-IT" sz="1400" dirty="0" err="1"/>
              <a:t>Zürich</a:t>
            </a:r>
            <a:r>
              <a:rPr lang="it-IT" sz="1400" dirty="0"/>
              <a:t> in corso di elaborazione (su invito)</a:t>
            </a:r>
          </a:p>
          <a:p>
            <a:pPr algn="ctr">
              <a:spcBef>
                <a:spcPts val="600"/>
              </a:spcBef>
            </a:pPr>
            <a:endParaRPr lang="it-IT" sz="1400" b="1" dirty="0"/>
          </a:p>
          <a:p>
            <a:pPr algn="ctr">
              <a:spcBef>
                <a:spcPts val="600"/>
              </a:spcBef>
            </a:pPr>
            <a:r>
              <a:rPr lang="it-IT" sz="1400" b="1" dirty="0"/>
              <a:t>PROSPETTIVA DI SVILUPPO</a:t>
            </a:r>
          </a:p>
          <a:p>
            <a:pPr>
              <a:spcBef>
                <a:spcPts val="600"/>
              </a:spcBef>
            </a:pPr>
            <a:r>
              <a:rPr lang="en-US" sz="1400" dirty="0" err="1"/>
              <a:t>Vedi</a:t>
            </a:r>
            <a:r>
              <a:rPr lang="en-US" sz="1400" dirty="0"/>
              <a:t> </a:t>
            </a:r>
            <a:r>
              <a:rPr lang="en-US" sz="1400" dirty="0" err="1"/>
              <a:t>proposta</a:t>
            </a:r>
            <a:r>
              <a:rPr lang="en-US" sz="1400" dirty="0"/>
              <a:t> </a:t>
            </a:r>
            <a:r>
              <a:rPr lang="en-US" sz="1400" dirty="0" err="1"/>
              <a:t>sottoposta</a:t>
            </a:r>
            <a:r>
              <a:rPr lang="en-US" sz="1400" dirty="0"/>
              <a:t> al bando Levi Cases 2019</a:t>
            </a:r>
            <a:endParaRPr lang="it-IT" sz="1400" dirty="0"/>
          </a:p>
          <a:p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625130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3035928" y="435491"/>
            <a:ext cx="5984200" cy="530841"/>
          </a:xfrm>
        </p:spPr>
        <p:txBody>
          <a:bodyPr>
            <a:normAutofit/>
          </a:bodyPr>
          <a:lstStyle/>
          <a:p>
            <a:r>
              <a:rPr lang="it-IT" sz="2800" i="1" dirty="0"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              </a:t>
            </a:r>
            <a:r>
              <a:rPr lang="it-IT" sz="2800" dirty="0" err="1"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Why</a:t>
            </a:r>
            <a:r>
              <a:rPr lang="it-IT" sz="2800" dirty="0"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 the IS-VRFB Experiment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F144603-58CC-493D-AA61-FDF160FB82A6}"/>
              </a:ext>
            </a:extLst>
          </p:cNvPr>
          <p:cNvSpPr txBox="1"/>
          <p:nvPr/>
        </p:nvSpPr>
        <p:spPr>
          <a:xfrm>
            <a:off x="7808848" y="2499281"/>
            <a:ext cx="3687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200 MW  -  800 MWh</a:t>
            </a:r>
          </a:p>
        </p:txBody>
      </p:sp>
      <p:graphicFrame>
        <p:nvGraphicFramePr>
          <p:cNvPr id="16" name="Diagramma 15"/>
          <p:cNvGraphicFramePr/>
          <p:nvPr>
            <p:extLst>
              <p:ext uri="{D42A27DB-BD31-4B8C-83A1-F6EECF244321}">
                <p14:modId xmlns:p14="http://schemas.microsoft.com/office/powerpoint/2010/main" val="3716916975"/>
              </p:ext>
            </p:extLst>
          </p:nvPr>
        </p:nvGraphicFramePr>
        <p:xfrm>
          <a:off x="429663" y="986030"/>
          <a:ext cx="10982324" cy="5757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" name="Immagin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3808" y="1575560"/>
            <a:ext cx="2811139" cy="2876918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F144603-58CC-493D-AA61-FDF160FB82A6}"/>
              </a:ext>
            </a:extLst>
          </p:cNvPr>
          <p:cNvSpPr txBox="1"/>
          <p:nvPr/>
        </p:nvSpPr>
        <p:spPr>
          <a:xfrm>
            <a:off x="1668596" y="5399070"/>
            <a:ext cx="1484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Small single </a:t>
            </a:r>
            <a:r>
              <a:rPr lang="it-IT" sz="1600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cell</a:t>
            </a:r>
            <a:endParaRPr lang="it-IT" sz="1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F144603-58CC-493D-AA61-FDF160FB82A6}"/>
              </a:ext>
            </a:extLst>
          </p:cNvPr>
          <p:cNvSpPr txBox="1"/>
          <p:nvPr/>
        </p:nvSpPr>
        <p:spPr>
          <a:xfrm>
            <a:off x="7485949" y="2717504"/>
            <a:ext cx="2044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200 MW  -  800 MWh</a:t>
            </a:r>
          </a:p>
        </p:txBody>
      </p:sp>
      <p:sp>
        <p:nvSpPr>
          <p:cNvPr id="27" name="Freccia in su 26"/>
          <p:cNvSpPr/>
          <p:nvPr/>
        </p:nvSpPr>
        <p:spPr>
          <a:xfrm rot="4193873">
            <a:off x="6909551" y="3075253"/>
            <a:ext cx="286873" cy="3225895"/>
          </a:xfrm>
          <a:prstGeom prst="upArrow">
            <a:avLst>
              <a:gd name="adj1" fmla="val 30467"/>
              <a:gd name="adj2" fmla="val 1406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CasellaDiTesto 27"/>
          <p:cNvSpPr txBox="1"/>
          <p:nvPr/>
        </p:nvSpPr>
        <p:spPr>
          <a:xfrm rot="20367815">
            <a:off x="6079102" y="4225474"/>
            <a:ext cx="1838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cs typeface="Times New Roman" panose="02020603050405020304" pitchFamily="18" charset="0"/>
              </a:rPr>
              <a:t>SCALE-UP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66C2B2B0-22DE-4A47-96D6-601E90DD35C1}"/>
              </a:ext>
            </a:extLst>
          </p:cNvPr>
          <p:cNvGrpSpPr/>
          <p:nvPr/>
        </p:nvGrpSpPr>
        <p:grpSpPr>
          <a:xfrm>
            <a:off x="1987720" y="1805728"/>
            <a:ext cx="4946014" cy="2613443"/>
            <a:chOff x="452302" y="-702769"/>
            <a:chExt cx="4946014" cy="2613443"/>
          </a:xfrm>
        </p:grpSpPr>
        <p:pic>
          <p:nvPicPr>
            <p:cNvPr id="20" name="Immagine 19"/>
            <p:cNvPicPr>
              <a:picLocks noChangeAspect="1"/>
            </p:cNvPicPr>
            <p:nvPr/>
          </p:nvPicPr>
          <p:blipFill rotWithShape="1">
            <a:blip r:embed="rId8"/>
            <a:srcRect b="35664"/>
            <a:stretch/>
          </p:blipFill>
          <p:spPr>
            <a:xfrm>
              <a:off x="2193061" y="-30746"/>
              <a:ext cx="3205255" cy="1941420"/>
            </a:xfrm>
            <a:prstGeom prst="rect">
              <a:avLst/>
            </a:prstGeom>
          </p:spPr>
        </p:pic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FF144603-58CC-493D-AA61-FDF160FB82A6}"/>
                </a:ext>
              </a:extLst>
            </p:cNvPr>
            <p:cNvSpPr txBox="1"/>
            <p:nvPr/>
          </p:nvSpPr>
          <p:spPr>
            <a:xfrm>
              <a:off x="3098765" y="1111254"/>
              <a:ext cx="13938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9kW-  26 kWh</a:t>
              </a:r>
            </a:p>
          </p:txBody>
        </p:sp>
        <p:pic>
          <p:nvPicPr>
            <p:cNvPr id="29" name="Immagine 2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302" y="-702769"/>
              <a:ext cx="2097210" cy="1169850"/>
            </a:xfrm>
            <a:prstGeom prst="rect">
              <a:avLst/>
            </a:prstGeom>
          </p:spPr>
        </p:pic>
      </p:grpSp>
      <p:sp>
        <p:nvSpPr>
          <p:cNvPr id="2" name="CasellaDiTesto 1"/>
          <p:cNvSpPr txBox="1"/>
          <p:nvPr/>
        </p:nvSpPr>
        <p:spPr>
          <a:xfrm>
            <a:off x="7229262" y="3121928"/>
            <a:ext cx="2707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Rongke</a:t>
            </a:r>
            <a:r>
              <a:rPr lang="en-GB" b="1" dirty="0">
                <a:solidFill>
                  <a:srgbClr val="FF0000"/>
                </a:solidFill>
                <a:cs typeface="Times New Roman" panose="02020603050405020304" pitchFamily="18" charset="0"/>
              </a:rPr>
              <a:t> Power (China)</a:t>
            </a:r>
          </a:p>
        </p:txBody>
      </p:sp>
      <p:sp>
        <p:nvSpPr>
          <p:cNvPr id="30" name="CasellaDiTesto 29"/>
          <p:cNvSpPr txBox="1"/>
          <p:nvPr/>
        </p:nvSpPr>
        <p:spPr>
          <a:xfrm rot="20370829">
            <a:off x="3466564" y="4798533"/>
            <a:ext cx="7582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cs typeface="Times New Roman" panose="02020603050405020304" pitchFamily="18" charset="0"/>
              </a:rPr>
              <a:t>A path from advanced laboratory tests to grid-scale VRFB systems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DC68C3B-72F1-014D-AF24-AE3BCF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12295" y="6465337"/>
            <a:ext cx="2743200" cy="365125"/>
          </a:xfrm>
        </p:spPr>
        <p:txBody>
          <a:bodyPr/>
          <a:lstStyle/>
          <a:p>
            <a:fld id="{FB399912-5D63-4EEC-BDA2-6EB3E2237ED8}" type="slidenum">
              <a:rPr lang="en-GB" smtClean="0"/>
              <a:t>2</a:t>
            </a:fld>
            <a:endParaRPr lang="en-GB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69626E5A-AEF6-3A48-B420-2634B6ECF6D3}"/>
              </a:ext>
            </a:extLst>
          </p:cNvPr>
          <p:cNvSpPr/>
          <p:nvPr/>
        </p:nvSpPr>
        <p:spPr>
          <a:xfrm>
            <a:off x="6931296" y="5547331"/>
            <a:ext cx="5172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12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Guarnieri M, et al. </a:t>
            </a:r>
            <a:r>
              <a:rPr lang="it-IT" sz="1200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Vanadium</a:t>
            </a:r>
            <a:r>
              <a:rPr lang="it-IT" sz="12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Redox Flow </a:t>
            </a:r>
            <a:r>
              <a:rPr lang="it-IT" sz="1200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Batteries</a:t>
            </a:r>
            <a:r>
              <a:rPr lang="it-IT" sz="12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: </a:t>
            </a:r>
            <a:r>
              <a:rPr lang="it-IT" sz="1200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Potentials</a:t>
            </a:r>
            <a:r>
              <a:rPr lang="it-IT" sz="12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and </a:t>
            </a:r>
            <a:r>
              <a:rPr lang="it-IT" sz="1200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Challenges</a:t>
            </a:r>
            <a:r>
              <a:rPr lang="it-IT" sz="12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/>
            </a:r>
            <a:br>
              <a:rPr lang="it-IT" sz="12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it-IT" sz="12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of an </a:t>
            </a:r>
            <a:r>
              <a:rPr lang="it-IT" sz="1200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Emerging</a:t>
            </a:r>
            <a:r>
              <a:rPr lang="it-IT" sz="12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Storage Technology. IEEE </a:t>
            </a:r>
            <a:r>
              <a:rPr lang="it-IT" sz="1200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Ind</a:t>
            </a:r>
            <a:r>
              <a:rPr lang="it-IT" sz="12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Electron </a:t>
            </a:r>
            <a:r>
              <a:rPr lang="it-IT" sz="1200" dirty="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Mag</a:t>
            </a:r>
            <a:r>
              <a:rPr lang="it-IT" sz="12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10 (4) (2016): 20-31.</a:t>
            </a:r>
          </a:p>
        </p:txBody>
      </p:sp>
    </p:spTree>
    <p:extLst>
      <p:ext uri="{BB962C8B-B14F-4D97-AF65-F5344CB8AC3E}">
        <p14:creationId xmlns:p14="http://schemas.microsoft.com/office/powerpoint/2010/main" val="272938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6AE31F7-463A-2346-9551-3905EC1B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99912-5D63-4EEC-BDA2-6EB3E2237ED8}" type="slidenum">
              <a:rPr lang="en-GB" smtClean="0"/>
              <a:t>3</a:t>
            </a:fld>
            <a:endParaRPr lang="en-GB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2C7BEF4-DFE4-DD4C-8E23-F40276547025}"/>
              </a:ext>
            </a:extLst>
          </p:cNvPr>
          <p:cNvSpPr/>
          <p:nvPr/>
        </p:nvSpPr>
        <p:spPr>
          <a:xfrm>
            <a:off x="199200" y="224216"/>
            <a:ext cx="117936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Principali risultati scientifici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Symbol" pitchFamily="2" charset="2"/>
              <a:buChar char="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Ottenute prestazioni su carico passivo fino a correnti di picco di 400 A e continuative di 350 A rispettivamente con densità di corrente di 665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/cm</a:t>
            </a:r>
            <a:r>
              <a:rPr lang="it-IT" baseline="30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 583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/cm</a:t>
            </a:r>
            <a:r>
              <a:rPr lang="it-IT" baseline="30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tensione residua di 0.45 V/cella – mai documentati prima su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stack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taglia industriale.</a:t>
            </a:r>
          </a:p>
          <a:p>
            <a:pPr marL="342900" lvl="0" indent="-342900" algn="just">
              <a:spcAft>
                <a:spcPts val="0"/>
              </a:spcAft>
              <a:buFont typeface="Symbol" pitchFamily="2" charset="2"/>
              <a:buChar char="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Ottenute potenze massime di picco di 8.9 kW e continuative di 8 kW, rispettivamente con densità di 371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mW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/cm</a:t>
            </a:r>
            <a:r>
              <a:rPr lang="it-IT" baseline="30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di 333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mW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/cm</a:t>
            </a:r>
            <a:r>
              <a:rPr lang="it-IT" baseline="30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mai documentati prima su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stack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taglia industriale.</a:t>
            </a:r>
          </a:p>
          <a:p>
            <a:pPr marL="342900" lvl="0" indent="-342900" algn="just">
              <a:spcAft>
                <a:spcPts val="0"/>
              </a:spcAft>
              <a:buFont typeface="Symbol" pitchFamily="2" charset="2"/>
              <a:buChar char="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Sviluppo tecnologico e per potenziare la test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facility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sotto vari aspetti</a:t>
            </a:r>
          </a:p>
          <a:p>
            <a:pPr marL="342900" lvl="0" indent="-342900" algn="just">
              <a:spcAft>
                <a:spcPts val="0"/>
              </a:spcAft>
              <a:buFont typeface="Symbol" pitchFamily="2" charset="2"/>
              <a:buChar char="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Installato e collaudato EIS (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electrochemical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impedence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spectroscopy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multicanale ad alto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bias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Symbol" pitchFamily="2" charset="2"/>
              <a:buChar char="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Sviluppati vari modelli numerici di analisi per: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multifisica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materiali, cella 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stack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su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mesoscala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macroscala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342900" lvl="0" indent="-342900" algn="just">
              <a:spcAft>
                <a:spcPts val="0"/>
              </a:spcAft>
              <a:buFont typeface="Symbol" pitchFamily="2" charset="2"/>
              <a:buChar char="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Svolte analisi energetiche di dinamica termica e di efficienza ad ampio spettro</a:t>
            </a:r>
          </a:p>
          <a:p>
            <a:pPr marL="342900" lvl="0" indent="-342900" algn="just">
              <a:spcAft>
                <a:spcPts val="0"/>
              </a:spcAft>
              <a:buFont typeface="Symbol" pitchFamily="2" charset="2"/>
              <a:buChar char="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Individuate logiche di ottimizzazione del trasporto di massa degli elettroliti.</a:t>
            </a:r>
          </a:p>
          <a:p>
            <a:pPr marL="342900" lvl="0" indent="-342900" algn="just">
              <a:spcAft>
                <a:spcPts val="0"/>
              </a:spcAft>
              <a:buFont typeface="Symbol" pitchFamily="2" charset="2"/>
              <a:buChar char="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Effettuato un intervento manutentivo straordinario con smontaggio totale dello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stack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dopo il primo anno di esercizio.</a:t>
            </a:r>
          </a:p>
          <a:p>
            <a:pPr marL="342900" lvl="0" indent="-342900" algn="just">
              <a:spcAft>
                <a:spcPts val="0"/>
              </a:spcAft>
              <a:buFont typeface="Symbol" pitchFamily="2" charset="2"/>
              <a:buChar char="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Sviluppato un nuovo materiale per membrane separatrici a conduzione protonica con bassissima permeabilità alle specie ioniche.</a:t>
            </a:r>
          </a:p>
          <a:p>
            <a:pPr marL="342900" lvl="0" indent="-342900" algn="just">
              <a:spcAft>
                <a:spcPts val="0"/>
              </a:spcAft>
              <a:buFont typeface="Symbol" pitchFamily="2" charset="2"/>
              <a:buChar char=""/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Sviluppate configurazioni di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power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management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system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(alimentatori controllati bidirezionali) ad alta efficienza per VRFB.</a:t>
            </a:r>
          </a:p>
          <a:p>
            <a:pPr marL="342900" lvl="0" indent="-342900" algn="just">
              <a:spcAft>
                <a:spcPts val="0"/>
              </a:spcAft>
              <a:buFont typeface="Symbol" pitchFamily="2" charset="2"/>
              <a:buChar char=""/>
            </a:pP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053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0" y="5194"/>
            <a:ext cx="12216209" cy="1177310"/>
            <a:chOff x="0" y="5194"/>
            <a:chExt cx="12216209" cy="1177310"/>
          </a:xfrm>
        </p:grpSpPr>
        <p:pic>
          <p:nvPicPr>
            <p:cNvPr id="5" name="Picture 4" descr="Immagine correlata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43" b="30736"/>
            <a:stretch/>
          </p:blipFill>
          <p:spPr bwMode="auto">
            <a:xfrm>
              <a:off x="0" y="5194"/>
              <a:ext cx="3943350" cy="1167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Risultati immagini per levi case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6125" y="59385"/>
              <a:ext cx="1198016" cy="10057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Connettore 1 6"/>
            <p:cNvCxnSpPr/>
            <p:nvPr/>
          </p:nvCxnSpPr>
          <p:spPr>
            <a:xfrm>
              <a:off x="0" y="1182504"/>
              <a:ext cx="12216209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Immagin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7554" y="2331082"/>
            <a:ext cx="4788214" cy="3460390"/>
          </a:xfrm>
          <a:prstGeom prst="rect">
            <a:avLst/>
          </a:prstGeom>
        </p:spPr>
      </p:pic>
      <p:sp>
        <p:nvSpPr>
          <p:cNvPr id="21" name="Title 4"/>
          <p:cNvSpPr>
            <a:spLocks noGrp="1"/>
          </p:cNvSpPr>
          <p:nvPr>
            <p:ph type="title"/>
          </p:nvPr>
        </p:nvSpPr>
        <p:spPr>
          <a:xfrm>
            <a:off x="4129546" y="351553"/>
            <a:ext cx="6491521" cy="530841"/>
          </a:xfrm>
        </p:spPr>
        <p:txBody>
          <a:bodyPr>
            <a:normAutofit fontScale="90000"/>
          </a:bodyPr>
          <a:lstStyle/>
          <a:p>
            <a:pPr marL="9525"/>
            <a:r>
              <a:rPr lang="it-IT" sz="2800" dirty="0">
                <a:latin typeface="+mn-lt"/>
                <a:cs typeface="Times New Roman" panose="02020603050405020304" pitchFamily="18" charset="0"/>
              </a:rPr>
              <a:t>                 </a:t>
            </a:r>
            <a:r>
              <a:rPr lang="en-US" sz="2800" dirty="0">
                <a:latin typeface="+mn-lt"/>
                <a:cs typeface="Times New Roman" panose="02020603050405020304" pitchFamily="18" charset="0"/>
              </a:rPr>
              <a:t>unreported high current </a:t>
            </a:r>
            <a:r>
              <a:rPr lang="it-IT" sz="2800" dirty="0">
                <a:latin typeface="+mn-lt"/>
                <a:cs typeface="Times New Roman" panose="02020603050405020304" pitchFamily="18" charset="0"/>
              </a:rPr>
              <a:t>performance</a:t>
            </a:r>
            <a:endParaRPr lang="en-US" sz="28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8362030" y="1801869"/>
            <a:ext cx="2370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9 kW, 370 </a:t>
            </a:r>
            <a:r>
              <a:rPr lang="en-GB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mW</a:t>
            </a:r>
            <a:r>
              <a:rPr lang="en-GB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cm</a:t>
            </a:r>
            <a:r>
              <a:rPr lang="en-GB" sz="2000" b="1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–2</a:t>
            </a:r>
            <a:endParaRPr lang="en-GB" sz="2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5"/>
          <a:srcRect l="6382" t="1621" r="13291" b="4826"/>
          <a:stretch/>
        </p:blipFill>
        <p:spPr>
          <a:xfrm>
            <a:off x="328670" y="2028750"/>
            <a:ext cx="1947076" cy="40314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/>
              <p:cNvSpPr txBox="1"/>
              <p:nvPr/>
            </p:nvSpPr>
            <p:spPr>
              <a:xfrm>
                <a:off x="584902" y="1429264"/>
                <a:ext cx="165896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b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Passive </a:t>
                </a:r>
                <a:r>
                  <a:rPr lang="en-US" sz="1600" b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load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it-IT" sz="1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it-IT" sz="1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it-IT" sz="1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𝟏𝟎𝟎</m:t>
                    </m:r>
                  </m:oMath>
                </a14:m>
                <a:r>
                  <a:rPr lang="en-GB" sz="1600" b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A</a:t>
                </a:r>
              </a:p>
            </p:txBody>
          </p:sp>
        </mc:Choice>
        <mc:Fallback xmlns="">
          <p:sp>
            <p:nvSpPr>
              <p:cNvPr id="18" name="CasellaDiTes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902" y="1429264"/>
                <a:ext cx="1658963" cy="584775"/>
              </a:xfrm>
              <a:prstGeom prst="rect">
                <a:avLst/>
              </a:prstGeom>
              <a:blipFill>
                <a:blip r:embed="rId6"/>
                <a:stretch>
                  <a:fillRect t="-2128" b="-85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uppo 15">
            <a:extLst>
              <a:ext uri="{FF2B5EF4-FFF2-40B4-BE49-F238E27FC236}">
                <a16:creationId xmlns:a16="http://schemas.microsoft.com/office/drawing/2014/main" id="{B06BAA7E-F55F-6C4E-B895-05013C74FBCF}"/>
              </a:ext>
            </a:extLst>
          </p:cNvPr>
          <p:cNvGrpSpPr/>
          <p:nvPr/>
        </p:nvGrpSpPr>
        <p:grpSpPr>
          <a:xfrm>
            <a:off x="2305683" y="2071514"/>
            <a:ext cx="4791871" cy="3784527"/>
            <a:chOff x="7030678" y="1891342"/>
            <a:chExt cx="4791871" cy="3784527"/>
          </a:xfrm>
        </p:grpSpPr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30678" y="2219137"/>
              <a:ext cx="4791871" cy="3456732"/>
            </a:xfrm>
            <a:prstGeom prst="rect">
              <a:avLst/>
            </a:prstGeom>
          </p:spPr>
        </p:pic>
        <p:cxnSp>
          <p:nvCxnSpPr>
            <p:cNvPr id="27" name="Connettore 1 26"/>
            <p:cNvCxnSpPr/>
            <p:nvPr/>
          </p:nvCxnSpPr>
          <p:spPr>
            <a:xfrm flipH="1" flipV="1">
              <a:off x="8854541" y="1891342"/>
              <a:ext cx="1091" cy="3514914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1 28"/>
            <p:cNvCxnSpPr/>
            <p:nvPr/>
          </p:nvCxnSpPr>
          <p:spPr>
            <a:xfrm flipH="1" flipV="1">
              <a:off x="7593854" y="1891342"/>
              <a:ext cx="1091" cy="3514914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CasellaDiTesto 29"/>
          <p:cNvSpPr txBox="1"/>
          <p:nvPr/>
        </p:nvSpPr>
        <p:spPr>
          <a:xfrm>
            <a:off x="2663310" y="5585714"/>
            <a:ext cx="6440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  <a:cs typeface="Times New Roman" panose="02020603050405020304" pitchFamily="18" charset="0"/>
              </a:rPr>
              <a:t>-72</a:t>
            </a:r>
          </a:p>
        </p:txBody>
      </p:sp>
      <p:sp>
        <p:nvSpPr>
          <p:cNvPr id="32" name="CasellaDiTesto 31"/>
          <p:cNvSpPr txBox="1"/>
          <p:nvPr/>
        </p:nvSpPr>
        <p:spPr>
          <a:xfrm>
            <a:off x="3271006" y="1307452"/>
            <a:ext cx="2530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Design: 120 mA cm</a:t>
            </a:r>
            <a:r>
              <a:rPr lang="en-GB" sz="2000" b="1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–2</a:t>
            </a:r>
            <a:endParaRPr lang="en-GB" sz="2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271006" y="6229448"/>
            <a:ext cx="83622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sz="1200" dirty="0">
                <a:ea typeface="Verdana" panose="020B0604030504040204" pitchFamily="34" charset="0"/>
                <a:cs typeface="Calibri" panose="020F0502020204030204" pitchFamily="34" charset="0"/>
              </a:rPr>
              <a:t>Guarnieri M, et al. </a:t>
            </a:r>
            <a:r>
              <a:rPr lang="en-GB" sz="1200" dirty="0">
                <a:ea typeface="Verdana" panose="020B0604030504040204" pitchFamily="34" charset="0"/>
                <a:cs typeface="Calibri" panose="020F0502020204030204" pitchFamily="34" charset="0"/>
              </a:rPr>
              <a:t>High current polarization tests on a 9 kW vanadium redox flow battery. J Power Sources 431 (2019): 239–249.</a:t>
            </a:r>
            <a:endParaRPr lang="en-US" sz="1200" dirty="0"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42308762-2DFD-814A-93E8-84EE09BE6B37}"/>
              </a:ext>
            </a:extLst>
          </p:cNvPr>
          <p:cNvCxnSpPr>
            <a:cxnSpLocks/>
          </p:cNvCxnSpPr>
          <p:nvPr/>
        </p:nvCxnSpPr>
        <p:spPr>
          <a:xfrm flipH="1">
            <a:off x="2915923" y="1682670"/>
            <a:ext cx="394743" cy="400034"/>
          </a:xfrm>
          <a:prstGeom prst="line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Connettore 1 30">
            <a:extLst>
              <a:ext uri="{FF2B5EF4-FFF2-40B4-BE49-F238E27FC236}">
                <a16:creationId xmlns:a16="http://schemas.microsoft.com/office/drawing/2014/main" id="{48F1122B-6EBD-744E-9D98-30FF346CB90F}"/>
              </a:ext>
            </a:extLst>
          </p:cNvPr>
          <p:cNvCxnSpPr>
            <a:cxnSpLocks/>
          </p:cNvCxnSpPr>
          <p:nvPr/>
        </p:nvCxnSpPr>
        <p:spPr>
          <a:xfrm>
            <a:off x="3691123" y="1682670"/>
            <a:ext cx="440568" cy="416528"/>
          </a:xfrm>
          <a:prstGeom prst="line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EA428E25-7801-7640-BDD8-1DA6AE404345}"/>
              </a:ext>
            </a:extLst>
          </p:cNvPr>
          <p:cNvSpPr txBox="1"/>
          <p:nvPr/>
        </p:nvSpPr>
        <p:spPr>
          <a:xfrm>
            <a:off x="3901568" y="5593071"/>
            <a:ext cx="504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  <a:cs typeface="Times New Roman" panose="02020603050405020304" pitchFamily="18" charset="0"/>
              </a:rPr>
              <a:t>+72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CB856207-0006-DF47-8111-5F4343941264}"/>
              </a:ext>
            </a:extLst>
          </p:cNvPr>
          <p:cNvSpPr txBox="1"/>
          <p:nvPr/>
        </p:nvSpPr>
        <p:spPr>
          <a:xfrm>
            <a:off x="4706765" y="1942683"/>
            <a:ext cx="2335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Tested: 665 mA cm</a:t>
            </a:r>
            <a:r>
              <a:rPr lang="en-GB" sz="2000" b="1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–2</a:t>
            </a:r>
            <a:endParaRPr lang="en-GB" sz="2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39" name="Connettore 1 38">
            <a:extLst>
              <a:ext uri="{FF2B5EF4-FFF2-40B4-BE49-F238E27FC236}">
                <a16:creationId xmlns:a16="http://schemas.microsoft.com/office/drawing/2014/main" id="{469EC676-6DE1-E747-8695-E640995B7965}"/>
              </a:ext>
            </a:extLst>
          </p:cNvPr>
          <p:cNvCxnSpPr>
            <a:cxnSpLocks/>
          </p:cNvCxnSpPr>
          <p:nvPr/>
        </p:nvCxnSpPr>
        <p:spPr>
          <a:xfrm>
            <a:off x="6599980" y="2367269"/>
            <a:ext cx="129295" cy="2034610"/>
          </a:xfrm>
          <a:prstGeom prst="line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Connettore 1 42">
            <a:extLst>
              <a:ext uri="{FF2B5EF4-FFF2-40B4-BE49-F238E27FC236}">
                <a16:creationId xmlns:a16="http://schemas.microsoft.com/office/drawing/2014/main" id="{ECC6D967-4101-2643-A768-2289A957152E}"/>
              </a:ext>
            </a:extLst>
          </p:cNvPr>
          <p:cNvCxnSpPr>
            <a:cxnSpLocks/>
          </p:cNvCxnSpPr>
          <p:nvPr/>
        </p:nvCxnSpPr>
        <p:spPr>
          <a:xfrm>
            <a:off x="10299156" y="2199253"/>
            <a:ext cx="418463" cy="456050"/>
          </a:xfrm>
          <a:prstGeom prst="line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Segnaposto numero diapositiva 44">
            <a:extLst>
              <a:ext uri="{FF2B5EF4-FFF2-40B4-BE49-F238E27FC236}">
                <a16:creationId xmlns:a16="http://schemas.microsoft.com/office/drawing/2014/main" id="{350CFD47-D17C-4348-A7B0-3A82B5601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36504" y="6452431"/>
            <a:ext cx="2743200" cy="365125"/>
          </a:xfrm>
        </p:spPr>
        <p:txBody>
          <a:bodyPr/>
          <a:lstStyle/>
          <a:p>
            <a:fld id="{FB399912-5D63-4EEC-BDA2-6EB3E2237ED8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97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6AE31F7-463A-2346-9551-3905EC1B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99912-5D63-4EEC-BDA2-6EB3E2237ED8}" type="slidenum">
              <a:rPr lang="en-GB" smtClean="0"/>
              <a:t>5</a:t>
            </a:fld>
            <a:endParaRPr lang="en-GB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E696499-7232-964F-B56A-ADB060E670F3}"/>
              </a:ext>
            </a:extLst>
          </p:cNvPr>
          <p:cNvSpPr txBox="1"/>
          <p:nvPr/>
        </p:nvSpPr>
        <p:spPr>
          <a:xfrm>
            <a:off x="288248" y="325120"/>
            <a:ext cx="11455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TESI DI LAUREA COORDINATE</a:t>
            </a:r>
          </a:p>
          <a:p>
            <a:endParaRPr lang="it-IT" sz="1200" dirty="0"/>
          </a:p>
          <a:p>
            <a:endParaRPr lang="it-IT" sz="1200" dirty="0"/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E20BF65B-2030-934A-899C-00504823E476}"/>
              </a:ext>
            </a:extLst>
          </p:cNvPr>
          <p:cNvGraphicFramePr>
            <a:graphicFrameLocks noGrp="1"/>
          </p:cNvGraphicFramePr>
          <p:nvPr/>
        </p:nvGraphicFramePr>
        <p:xfrm>
          <a:off x="288248" y="751840"/>
          <a:ext cx="11615503" cy="536516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530392">
                  <a:extLst>
                    <a:ext uri="{9D8B030D-6E8A-4147-A177-3AD203B41FA5}">
                      <a16:colId xmlns:a16="http://schemas.microsoft.com/office/drawing/2014/main" val="1513924797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467298041"/>
                    </a:ext>
                  </a:extLst>
                </a:gridCol>
                <a:gridCol w="8656320">
                  <a:extLst>
                    <a:ext uri="{9D8B030D-6E8A-4147-A177-3AD203B41FA5}">
                      <a16:colId xmlns:a16="http://schemas.microsoft.com/office/drawing/2014/main" val="2895993641"/>
                    </a:ext>
                  </a:extLst>
                </a:gridCol>
                <a:gridCol w="1073191">
                  <a:extLst>
                    <a:ext uri="{9D8B030D-6E8A-4147-A177-3AD203B41FA5}">
                      <a16:colId xmlns:a16="http://schemas.microsoft.com/office/drawing/2014/main" val="928973035"/>
                    </a:ext>
                  </a:extLst>
                </a:gridCol>
              </a:tblGrid>
              <a:tr h="591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Giacomo Marini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LM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Attività di </a:t>
                      </a:r>
                      <a:r>
                        <a:rPr lang="it-IT" sz="1400" b="0" dirty="0" err="1">
                          <a:solidFill>
                            <a:schemeClr val="tx1"/>
                          </a:solidFill>
                          <a:effectLst/>
                        </a:rPr>
                        <a:t>commissioning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 per un impianto sperimentale VRFB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>
                          <a:solidFill>
                            <a:schemeClr val="tx1"/>
                          </a:solidFill>
                          <a:effectLst/>
                        </a:rPr>
                        <a:t>2016/2017</a:t>
                      </a:r>
                      <a:endParaRPr lang="it-IT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6910943"/>
                  </a:ext>
                </a:extLst>
              </a:tr>
              <a:tr h="2408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Alessandro </a:t>
                      </a:r>
                      <a:r>
                        <a:rPr lang="it-IT" sz="1400" b="0" dirty="0" err="1">
                          <a:solidFill>
                            <a:schemeClr val="tx1"/>
                          </a:solidFill>
                          <a:effectLst/>
                        </a:rPr>
                        <a:t>Sutto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LM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</a:rPr>
                        <a:t>Technological development activities for a VRFB- Industrial Size Test Facility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>
                          <a:solidFill>
                            <a:schemeClr val="tx1"/>
                          </a:solidFill>
                          <a:effectLst/>
                        </a:rPr>
                        <a:t>2017/2018</a:t>
                      </a:r>
                      <a:endParaRPr lang="it-IT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7164132"/>
                  </a:ext>
                </a:extLst>
              </a:tr>
              <a:tr h="2408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 err="1">
                          <a:solidFill>
                            <a:schemeClr val="tx1"/>
                          </a:solidFill>
                          <a:effectLst/>
                        </a:rPr>
                        <a:t>Segi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it-IT" sz="1400" b="0" dirty="0" err="1">
                          <a:solidFill>
                            <a:schemeClr val="tx1"/>
                          </a:solidFill>
                          <a:effectLst/>
                        </a:rPr>
                        <a:t>Porteros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 Villar</a:t>
                      </a:r>
                      <a:b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it-IT" sz="1400" b="1" dirty="0">
                          <a:solidFill>
                            <a:schemeClr val="tx1"/>
                          </a:solidFill>
                          <a:effectLst/>
                        </a:rPr>
                        <a:t>ERASMUS</a:t>
                      </a:r>
                      <a:endParaRPr lang="it-IT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>
                          <a:solidFill>
                            <a:schemeClr val="tx1"/>
                          </a:solidFill>
                          <a:effectLst/>
                        </a:rPr>
                        <a:t>LM</a:t>
                      </a:r>
                      <a:endParaRPr lang="it-IT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Sviluppo tecnologico su un impianto VRFB sperimentale di taglia industriale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>
                          <a:solidFill>
                            <a:schemeClr val="tx1"/>
                          </a:solidFill>
                          <a:effectLst/>
                        </a:rPr>
                        <a:t>2017/2018</a:t>
                      </a:r>
                      <a:endParaRPr lang="it-IT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4671592"/>
                  </a:ext>
                </a:extLst>
              </a:tr>
              <a:tr h="2408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Matteo </a:t>
                      </a:r>
                      <a:r>
                        <a:rPr lang="it-IT" sz="1400" b="0" dirty="0" err="1">
                          <a:solidFill>
                            <a:schemeClr val="tx1"/>
                          </a:solidFill>
                          <a:effectLst/>
                        </a:rPr>
                        <a:t>Trevenzolo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>
                          <a:solidFill>
                            <a:schemeClr val="tx1"/>
                          </a:solidFill>
                          <a:effectLst/>
                        </a:rPr>
                        <a:t>LM</a:t>
                      </a:r>
                      <a:endParaRPr lang="it-IT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</a:rPr>
                        <a:t>Fluid dynamics impact on the performance of a Vanadium Redox Flow Battery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>
                          <a:solidFill>
                            <a:schemeClr val="tx1"/>
                          </a:solidFill>
                          <a:effectLst/>
                        </a:rPr>
                        <a:t>2017/2018</a:t>
                      </a:r>
                      <a:endParaRPr lang="it-IT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0816388"/>
                  </a:ext>
                </a:extLst>
              </a:tr>
              <a:tr h="36483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>
                          <a:solidFill>
                            <a:schemeClr val="tx1"/>
                          </a:solidFill>
                          <a:effectLst/>
                        </a:rPr>
                        <a:t>Alberto Saccardo</a:t>
                      </a:r>
                      <a:endParaRPr lang="it-IT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>
                          <a:solidFill>
                            <a:schemeClr val="tx1"/>
                          </a:solidFill>
                          <a:effectLst/>
                        </a:rPr>
                        <a:t>LT</a:t>
                      </a:r>
                      <a:endParaRPr lang="it-IT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Studio su impianto pilota di una batteria a flusso di vanadio per l’accumulo stazionario di energia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>
                          <a:solidFill>
                            <a:schemeClr val="tx1"/>
                          </a:solidFill>
                          <a:effectLst/>
                        </a:rPr>
                        <a:t>2017/2018</a:t>
                      </a:r>
                      <a:endParaRPr lang="it-IT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9486597"/>
                  </a:ext>
                </a:extLst>
              </a:tr>
              <a:tr h="4888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Elia Arnese </a:t>
                      </a:r>
                      <a:r>
                        <a:rPr lang="it-IT" sz="1400" b="0" dirty="0" err="1">
                          <a:solidFill>
                            <a:schemeClr val="tx1"/>
                          </a:solidFill>
                          <a:effectLst/>
                        </a:rPr>
                        <a:t>Feffin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LT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Stoccaggio di energia per via elettrochimica: analisi del funzionamento di un impianto pilota che utilizza una batteria a flusso al vanadio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2017/2018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3412584"/>
                  </a:ext>
                </a:extLst>
              </a:tr>
              <a:tr h="2554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Matteo </a:t>
                      </a:r>
                      <a:r>
                        <a:rPr lang="it-IT" sz="1400" b="0" dirty="0" err="1">
                          <a:solidFill>
                            <a:schemeClr val="tx1"/>
                          </a:solidFill>
                          <a:effectLst/>
                        </a:rPr>
                        <a:t>Pettenò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LT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Stato dell’arte di modelli e algoritmi di controllo per le batterie a flusso redox al vanadio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2017/2018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4699554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>
                          <a:solidFill>
                            <a:schemeClr val="tx1"/>
                          </a:solidFill>
                          <a:effectLst/>
                        </a:rPr>
                        <a:t>Giovanni Frigo</a:t>
                      </a:r>
                      <a:endParaRPr lang="it-IT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LT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Batterie a flusso di vanadio: attività sperimentali su un sistema di scala industriale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2017/2018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0922524"/>
                  </a:ext>
                </a:extLst>
              </a:tr>
              <a:tr h="2408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Martin </a:t>
                      </a:r>
                      <a:r>
                        <a:rPr lang="it-IT" sz="1400" b="0" dirty="0" err="1">
                          <a:solidFill>
                            <a:schemeClr val="tx1"/>
                          </a:solidFill>
                          <a:effectLst/>
                        </a:rPr>
                        <a:t>Wening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ERASMUS</a:t>
                      </a: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>
                          <a:solidFill>
                            <a:schemeClr val="tx1"/>
                          </a:solidFill>
                          <a:effectLst/>
                        </a:rPr>
                        <a:t>LM</a:t>
                      </a:r>
                      <a:endParaRPr lang="it-IT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</a:rPr>
                        <a:t>Development of a Vanadium Redox Flow Battery Test Facility of Industrial Size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2018/2019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3855475"/>
                  </a:ext>
                </a:extLst>
              </a:tr>
              <a:tr h="36483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 err="1">
                          <a:solidFill>
                            <a:schemeClr val="tx1"/>
                          </a:solidFill>
                          <a:effectLst/>
                        </a:rPr>
                        <a:t>Eloy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it-IT" sz="1400" b="0" dirty="0" err="1">
                          <a:solidFill>
                            <a:schemeClr val="tx1"/>
                          </a:solidFill>
                          <a:effectLst/>
                        </a:rPr>
                        <a:t>Perez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it-IT" sz="1400" b="0" dirty="0" err="1">
                          <a:solidFill>
                            <a:schemeClr val="tx1"/>
                          </a:solidFill>
                          <a:effectLst/>
                        </a:rPr>
                        <a:t>Davilla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ERASMUS</a:t>
                      </a: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>
                          <a:solidFill>
                            <a:schemeClr val="tx1"/>
                          </a:solidFill>
                          <a:effectLst/>
                        </a:rPr>
                        <a:t>LM</a:t>
                      </a:r>
                      <a:endParaRPr lang="it-IT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</a:rPr>
                        <a:t>Experimental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effectLst/>
                        </a:rPr>
                        <a:t>carachterization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</a:rPr>
                        <a:t> of an industrial scale vanadium redox flow battery by electrochemical impedance spectroscopy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>
                          <a:solidFill>
                            <a:schemeClr val="tx1"/>
                          </a:solidFill>
                          <a:effectLst/>
                        </a:rPr>
                        <a:t>2018/2019</a:t>
                      </a:r>
                      <a:endParaRPr lang="it-IT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747635"/>
                  </a:ext>
                </a:extLst>
              </a:tr>
              <a:tr h="2408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</a:rPr>
                        <a:t>Enrico Molinaroli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>
                          <a:solidFill>
                            <a:schemeClr val="tx1"/>
                          </a:solidFill>
                          <a:effectLst/>
                        </a:rPr>
                        <a:t>LT</a:t>
                      </a:r>
                      <a:endParaRPr lang="it-IT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Analisi delle normative tecniche su impianti a batterie a flusso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2018/2019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8093073"/>
                  </a:ext>
                </a:extLst>
              </a:tr>
              <a:tr h="25118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>
                          <a:solidFill>
                            <a:schemeClr val="tx1"/>
                          </a:solidFill>
                          <a:effectLst/>
                        </a:rPr>
                        <a:t>Federico Rossi</a:t>
                      </a:r>
                      <a:endParaRPr lang="it-IT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>
                          <a:solidFill>
                            <a:schemeClr val="tx1"/>
                          </a:solidFill>
                          <a:effectLst/>
                        </a:rPr>
                        <a:t>LT</a:t>
                      </a:r>
                      <a:endParaRPr lang="it-IT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0075" algn="l"/>
                        </a:tabLs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Analisi dei metodi e dispositivi di riduzione delle shunt </a:t>
                      </a:r>
                      <a:r>
                        <a:rPr lang="it-IT" sz="1400" b="0" dirty="0" err="1">
                          <a:solidFill>
                            <a:schemeClr val="tx1"/>
                          </a:solidFill>
                          <a:effectLst/>
                        </a:rPr>
                        <a:t>currents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 per batterie a flusso redox di vanadio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2018/2019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974531"/>
                  </a:ext>
                </a:extLst>
              </a:tr>
              <a:tr h="2408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>
                          <a:solidFill>
                            <a:schemeClr val="tx1"/>
                          </a:solidFill>
                          <a:effectLst/>
                        </a:rPr>
                        <a:t>Giovanni Romanato</a:t>
                      </a:r>
                      <a:endParaRPr lang="it-IT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>
                          <a:solidFill>
                            <a:schemeClr val="tx1"/>
                          </a:solidFill>
                          <a:effectLst/>
                        </a:rPr>
                        <a:t>LT</a:t>
                      </a:r>
                      <a:endParaRPr lang="it-IT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Tecniche di misura delle proprietà elettriche su elettrolita per </a:t>
                      </a:r>
                      <a:r>
                        <a:rPr lang="it-IT" sz="1400" b="0" dirty="0" err="1">
                          <a:solidFill>
                            <a:schemeClr val="tx1"/>
                          </a:solidFill>
                          <a:effectLst/>
                        </a:rPr>
                        <a:t>VRFBs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2018/2019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3135159"/>
                  </a:ext>
                </a:extLst>
              </a:tr>
              <a:tr h="27735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>
                          <a:solidFill>
                            <a:schemeClr val="tx1"/>
                          </a:solidFill>
                          <a:effectLst/>
                        </a:rPr>
                        <a:t>Lorenzo Vallerini</a:t>
                      </a:r>
                      <a:endParaRPr lang="it-IT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>
                          <a:solidFill>
                            <a:schemeClr val="tx1"/>
                          </a:solidFill>
                          <a:effectLst/>
                        </a:rPr>
                        <a:t>LT</a:t>
                      </a:r>
                      <a:endParaRPr lang="it-IT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Test di affidabilità su spettroscopia di impedenza elettrochimica per batteria a flusso di vanadio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2018/2019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6315588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>
                          <a:solidFill>
                            <a:schemeClr val="tx1"/>
                          </a:solidFill>
                          <a:effectLst/>
                        </a:rPr>
                        <a:t>Fabio Cieno</a:t>
                      </a:r>
                      <a:endParaRPr lang="it-IT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>
                          <a:solidFill>
                            <a:schemeClr val="tx1"/>
                          </a:solidFill>
                          <a:effectLst/>
                        </a:rPr>
                        <a:t>LT</a:t>
                      </a:r>
                      <a:endParaRPr lang="it-IT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Analisi brevettuale per dispositivi atti alla riduzione di shunt </a:t>
                      </a:r>
                      <a:r>
                        <a:rPr lang="it-IT" sz="1400" b="0" dirty="0" err="1">
                          <a:solidFill>
                            <a:schemeClr val="tx1"/>
                          </a:solidFill>
                          <a:effectLst/>
                        </a:rPr>
                        <a:t>currents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 in batterie a flusso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2018/2019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93545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>
                          <a:solidFill>
                            <a:schemeClr val="tx1"/>
                          </a:solidFill>
                          <a:effectLst/>
                        </a:rPr>
                        <a:t>Fabio Grossi</a:t>
                      </a:r>
                      <a:endParaRPr lang="it-IT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>
                          <a:solidFill>
                            <a:schemeClr val="tx1"/>
                          </a:solidFill>
                          <a:effectLst/>
                        </a:rPr>
                        <a:t>LT</a:t>
                      </a:r>
                      <a:endParaRPr lang="it-IT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Analisi dati spettroscopia ad impedenza su batteria a flusso di vanadio di scala industriale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2018/2019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4715553"/>
                  </a:ext>
                </a:extLst>
              </a:tr>
              <a:tr h="2408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>
                          <a:solidFill>
                            <a:schemeClr val="tx1"/>
                          </a:solidFill>
                          <a:effectLst/>
                        </a:rPr>
                        <a:t>Luciano Saffioti</a:t>
                      </a:r>
                      <a:endParaRPr lang="it-IT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0">
                          <a:solidFill>
                            <a:schemeClr val="tx1"/>
                          </a:solidFill>
                          <a:effectLst/>
                        </a:rPr>
                        <a:t>LT</a:t>
                      </a:r>
                      <a:endParaRPr lang="it-IT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Batterie a flusso di elettroliti organici: stato dell’arte e trend attuali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2018/2019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46" marR="3384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51660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9435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6AE31F7-463A-2346-9551-3905EC1B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99912-5D63-4EEC-BDA2-6EB3E2237ED8}" type="slidenum">
              <a:rPr lang="en-GB" smtClean="0"/>
              <a:t>6</a:t>
            </a:fld>
            <a:endParaRPr lang="en-GB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E696499-7232-964F-B56A-ADB060E670F3}"/>
              </a:ext>
            </a:extLst>
          </p:cNvPr>
          <p:cNvSpPr txBox="1"/>
          <p:nvPr/>
        </p:nvSpPr>
        <p:spPr>
          <a:xfrm>
            <a:off x="288248" y="325120"/>
            <a:ext cx="11455686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/>
              <a:t>ASSEGNISTI E BORSISTI</a:t>
            </a:r>
          </a:p>
          <a:p>
            <a:endParaRPr lang="it-IT" sz="1400" dirty="0"/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endParaRPr lang="it-IT" sz="1400" dirty="0"/>
          </a:p>
          <a:p>
            <a:pPr marL="342900" indent="-342900">
              <a:buFont typeface="+mj-lt"/>
              <a:buAutoNum type="arabicPeriod"/>
            </a:pPr>
            <a:r>
              <a:rPr lang="en-GB" sz="1400" dirty="0"/>
              <a:t>Giacomo Marini (6 </a:t>
            </a:r>
            <a:r>
              <a:rPr lang="en-GB" sz="1400" dirty="0" err="1"/>
              <a:t>mesi</a:t>
            </a:r>
            <a:r>
              <a:rPr lang="en-GB" sz="1400" dirty="0"/>
              <a:t>): </a:t>
            </a:r>
            <a:r>
              <a:rPr lang="it-IT" sz="1400" dirty="0"/>
              <a:t>Sviluppo tecnologico sull’esperimento IS-VRFB del laboratorio di </a:t>
            </a:r>
            <a:r>
              <a:rPr lang="it-IT" sz="1400" dirty="0" err="1"/>
              <a:t>Electrochemical</a:t>
            </a:r>
            <a:r>
              <a:rPr lang="it-IT" sz="1400" dirty="0"/>
              <a:t> Energy Storage del Dipartimento di Ingegneria Industriale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GB" sz="1400" dirty="0"/>
              <a:t>Alessandro </a:t>
            </a:r>
            <a:r>
              <a:rPr lang="en-GB" sz="1400" dirty="0" err="1"/>
              <a:t>Sutto</a:t>
            </a:r>
            <a:r>
              <a:rPr lang="en-GB" sz="1400" dirty="0"/>
              <a:t> (4 </a:t>
            </a:r>
            <a:r>
              <a:rPr lang="en-GB" sz="1400" dirty="0" err="1"/>
              <a:t>mesi</a:t>
            </a:r>
            <a:r>
              <a:rPr lang="en-GB" sz="1400" dirty="0"/>
              <a:t>)</a:t>
            </a:r>
            <a:r>
              <a:rPr lang="it-IT" sz="1400" dirty="0"/>
              <a:t>: Sviluppo tecnologico sull’esperimento IS-VRFB del laboratorio di </a:t>
            </a:r>
            <a:r>
              <a:rPr lang="it-IT" sz="1400" dirty="0" err="1"/>
              <a:t>Electrochemical</a:t>
            </a:r>
            <a:r>
              <a:rPr lang="it-IT" sz="1400" dirty="0"/>
              <a:t> Energy Storage del Dipartimento di Ingegneria Industriale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it-IT" sz="1400" dirty="0"/>
              <a:t>Federico </a:t>
            </a:r>
            <a:r>
              <a:rPr lang="it-IT" sz="1400" dirty="0" err="1"/>
              <a:t>Bertasi</a:t>
            </a:r>
            <a:r>
              <a:rPr lang="it-IT" sz="1400" dirty="0"/>
              <a:t> (11 mesi):  credo di avere mai saputo i titolo esatto del progetto di questo borsista che ha lavorato nel gruppo VDN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it-IT" sz="1400" dirty="0"/>
              <a:t>Alessandro </a:t>
            </a:r>
            <a:r>
              <a:rPr lang="it-IT" sz="1400" dirty="0" err="1"/>
              <a:t>Giust</a:t>
            </a:r>
            <a:r>
              <a:rPr lang="it-IT" sz="1400" dirty="0"/>
              <a:t> (24 mesi ridotti a 5 per abbandono):</a:t>
            </a:r>
            <a:r>
              <a:rPr lang="it-IT" b="1" dirty="0"/>
              <a:t> </a:t>
            </a:r>
            <a:r>
              <a:rPr lang="it-IT" sz="1400" dirty="0"/>
              <a:t>Sistemi di accumulo energetico di prossima generazione a batterie a flusso di vanadio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endParaRPr lang="it-IT" sz="1400" dirty="0"/>
          </a:p>
          <a:p>
            <a:endParaRPr lang="it-IT" sz="1400" dirty="0"/>
          </a:p>
          <a:p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984660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6AE31F7-463A-2346-9551-3905EC1B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99912-5D63-4EEC-BDA2-6EB3E2237ED8}" type="slidenum">
              <a:rPr lang="en-GB" smtClean="0"/>
              <a:t>7</a:t>
            </a:fld>
            <a:endParaRPr lang="en-GB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E696499-7232-964F-B56A-ADB060E670F3}"/>
              </a:ext>
            </a:extLst>
          </p:cNvPr>
          <p:cNvSpPr txBox="1"/>
          <p:nvPr/>
        </p:nvSpPr>
        <p:spPr>
          <a:xfrm>
            <a:off x="194924" y="207645"/>
            <a:ext cx="1180215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PUBBLICAZIONI SU RIVISTA  - MG</a:t>
            </a:r>
          </a:p>
          <a:p>
            <a:r>
              <a:rPr lang="it-IT" sz="1200" b="1" i="1" dirty="0"/>
              <a:t>Articolo di riferimento per il lavoro svolto successivamente nel progetto: </a:t>
            </a:r>
          </a:p>
          <a:p>
            <a:r>
              <a:rPr lang="it-IT" sz="1200" i="1" dirty="0"/>
              <a:t>P. </a:t>
            </a:r>
            <a:r>
              <a:rPr lang="it-IT" sz="1200" i="1" dirty="0" err="1"/>
              <a:t>Alotto</a:t>
            </a:r>
            <a:r>
              <a:rPr lang="it-IT" sz="1200" i="1" dirty="0"/>
              <a:t>, M. </a:t>
            </a:r>
            <a:r>
              <a:rPr lang="it-IT" sz="1200" i="1" dirty="0" err="1"/>
              <a:t>Guarnieri</a:t>
            </a:r>
            <a:r>
              <a:rPr lang="it-IT" sz="1200" i="1" dirty="0"/>
              <a:t>, </a:t>
            </a:r>
            <a:r>
              <a:rPr lang="it-IT" sz="1200" i="1" dirty="0" err="1"/>
              <a:t>F</a:t>
            </a:r>
            <a:r>
              <a:rPr lang="it-IT" sz="1200" i="1" dirty="0"/>
              <a:t>. Moro: “Redox Flow </a:t>
            </a:r>
            <a:r>
              <a:rPr lang="it-IT" sz="1200" i="1" dirty="0" err="1"/>
              <a:t>Batteries</a:t>
            </a:r>
            <a:r>
              <a:rPr lang="it-IT" sz="1200" i="1" dirty="0"/>
              <a:t> for the </a:t>
            </a:r>
            <a:r>
              <a:rPr lang="it-IT" sz="1200" i="1" dirty="0" err="1"/>
              <a:t>storage</a:t>
            </a:r>
            <a:r>
              <a:rPr lang="it-IT" sz="1200" i="1" dirty="0"/>
              <a:t> of </a:t>
            </a:r>
            <a:r>
              <a:rPr lang="it-IT" sz="1200" i="1" dirty="0" err="1"/>
              <a:t>renewable</a:t>
            </a:r>
            <a:r>
              <a:rPr lang="it-IT" sz="1200" i="1" dirty="0"/>
              <a:t> </a:t>
            </a:r>
            <a:r>
              <a:rPr lang="it-IT" sz="1200" i="1" dirty="0" err="1"/>
              <a:t>energy</a:t>
            </a:r>
            <a:r>
              <a:rPr lang="it-IT" sz="1200" i="1" dirty="0"/>
              <a:t>: a </a:t>
            </a:r>
            <a:r>
              <a:rPr lang="it-IT" sz="1200" i="1" dirty="0" err="1"/>
              <a:t>review</a:t>
            </a:r>
            <a:r>
              <a:rPr lang="it-IT" sz="1200" i="1" dirty="0"/>
              <a:t>”, </a:t>
            </a:r>
            <a:r>
              <a:rPr lang="it-IT" sz="1200" i="1" dirty="0" err="1"/>
              <a:t>Renewable</a:t>
            </a:r>
            <a:r>
              <a:rPr lang="it-IT" sz="1200" i="1" dirty="0"/>
              <a:t> &amp; </a:t>
            </a:r>
            <a:r>
              <a:rPr lang="it-IT" sz="1200" i="1" dirty="0" err="1"/>
              <a:t>Sustainable</a:t>
            </a:r>
            <a:r>
              <a:rPr lang="it-IT" sz="1200" i="1" dirty="0"/>
              <a:t> Energy </a:t>
            </a:r>
            <a:r>
              <a:rPr lang="it-IT" sz="1200" i="1" dirty="0" err="1"/>
              <a:t>Reviews</a:t>
            </a:r>
            <a:r>
              <a:rPr lang="it-IT" sz="1200" i="1" dirty="0"/>
              <a:t>, vol. 29, </a:t>
            </a:r>
            <a:r>
              <a:rPr lang="it-IT" sz="1200" i="1" dirty="0" err="1"/>
              <a:t>Jan</a:t>
            </a:r>
            <a:r>
              <a:rPr lang="it-IT" sz="1200" i="1" dirty="0"/>
              <a:t>. 2014, pp. 325-335. </a:t>
            </a:r>
            <a:r>
              <a:rPr lang="en-US" sz="1200" i="1" dirty="0"/>
              <a:t>Q1, 5YIF=11.23, </a:t>
            </a:r>
            <a:r>
              <a:rPr lang="en-US" sz="1200" i="1" dirty="0" err="1"/>
              <a:t>cit</a:t>
            </a:r>
            <a:r>
              <a:rPr lang="en-US" sz="1200" i="1" dirty="0"/>
              <a:t> Scopus = 405</a:t>
            </a:r>
            <a:endParaRPr lang="it-IT" sz="1200" b="1" i="1" dirty="0"/>
          </a:p>
          <a:p>
            <a:endParaRPr lang="it-IT" sz="1200" dirty="0"/>
          </a:p>
          <a:p>
            <a:pPr marL="228600" lvl="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200" dirty="0"/>
              <a:t>M. </a:t>
            </a:r>
            <a:r>
              <a:rPr lang="en-US" sz="1200" dirty="0" err="1"/>
              <a:t>Guarnieri</a:t>
            </a:r>
            <a:r>
              <a:rPr lang="en-US" sz="1200" dirty="0"/>
              <a:t>, E. Negro, V. Di Noto, P. </a:t>
            </a:r>
            <a:r>
              <a:rPr lang="en-US" sz="1200" dirty="0" err="1"/>
              <a:t>Alotto</a:t>
            </a:r>
            <a:r>
              <a:rPr lang="en-US" sz="1200" dirty="0"/>
              <a:t>, “A Selective Hybrid Stochastic Strategy for Fuel-Cell Multi-Parameter Identification”, </a:t>
            </a:r>
            <a:r>
              <a:rPr lang="en-US" sz="1200" i="1" dirty="0"/>
              <a:t>Journal of Power Sources</a:t>
            </a:r>
            <a:r>
              <a:rPr lang="en-US" sz="1200" dirty="0"/>
              <a:t> 332, 249–264, (2016). Q1, 5YIF=7.467, </a:t>
            </a:r>
            <a:r>
              <a:rPr lang="en-US" sz="1200" dirty="0" err="1"/>
              <a:t>cit</a:t>
            </a:r>
            <a:r>
              <a:rPr lang="en-US" sz="1200" dirty="0"/>
              <a:t> Scopus = 10. </a:t>
            </a:r>
            <a:endParaRPr lang="it-IT" sz="1200" dirty="0"/>
          </a:p>
          <a:p>
            <a:pPr marL="228600" lvl="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200" dirty="0"/>
              <a:t>M. </a:t>
            </a:r>
            <a:r>
              <a:rPr lang="en-US" sz="1200" dirty="0" err="1"/>
              <a:t>Guarnieri</a:t>
            </a:r>
            <a:r>
              <a:rPr lang="en-US" sz="1200" dirty="0"/>
              <a:t>, P. </a:t>
            </a:r>
            <a:r>
              <a:rPr lang="en-US" sz="1200" dirty="0" err="1"/>
              <a:t>Mattavelli</a:t>
            </a:r>
            <a:r>
              <a:rPr lang="en-US" sz="1200" dirty="0"/>
              <a:t>, G. </a:t>
            </a:r>
            <a:r>
              <a:rPr lang="en-US" sz="1200" dirty="0" err="1"/>
              <a:t>Petrone</a:t>
            </a:r>
            <a:r>
              <a:rPr lang="en-US" sz="1200" dirty="0"/>
              <a:t>, G. Spagnuolo, “Vanadium Redox Flow Batteries: Potentials and Challenges of an Emerging Storage Technology”, </a:t>
            </a:r>
            <a:r>
              <a:rPr lang="en-US" sz="1200" i="1" dirty="0"/>
              <a:t>IEEE Industrial Electronics Magazine</a:t>
            </a:r>
            <a:r>
              <a:rPr lang="en-US" sz="1200" dirty="0"/>
              <a:t>, 10, (4), 20-31, (2016). Q1, 5YF=16.0, </a:t>
            </a:r>
            <a:r>
              <a:rPr lang="en-US" sz="1200" dirty="0" err="1"/>
              <a:t>cit</a:t>
            </a:r>
            <a:r>
              <a:rPr lang="en-US" sz="1200" dirty="0"/>
              <a:t> Scopus = 19.</a:t>
            </a:r>
            <a:endParaRPr lang="it-IT" sz="1200" dirty="0"/>
          </a:p>
          <a:p>
            <a:pPr marL="228600" lvl="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200" dirty="0"/>
              <a:t>F. Moro, A. </a:t>
            </a:r>
            <a:r>
              <a:rPr lang="en-US" sz="1200" dirty="0" err="1"/>
              <a:t>Trovò</a:t>
            </a:r>
            <a:r>
              <a:rPr lang="en-US" sz="1200" dirty="0"/>
              <a:t>, S. </a:t>
            </a:r>
            <a:r>
              <a:rPr lang="en-US" sz="1200" dirty="0" err="1"/>
              <a:t>Bortolin</a:t>
            </a:r>
            <a:r>
              <a:rPr lang="en-US" sz="1200" dirty="0"/>
              <a:t>, D. Del Col, M. </a:t>
            </a:r>
            <a:r>
              <a:rPr lang="en-US" sz="1200" dirty="0" err="1"/>
              <a:t>Guarnieri</a:t>
            </a:r>
            <a:r>
              <a:rPr lang="en-US" sz="1200" dirty="0"/>
              <a:t>, “</a:t>
            </a:r>
            <a:r>
              <a:rPr lang="en-GB" sz="1200" dirty="0"/>
              <a:t>An alternative low-loss stack architecture for vanadium redox flow battery: comparative assessment”, </a:t>
            </a:r>
            <a:r>
              <a:rPr lang="en-US" sz="1200" i="1" dirty="0"/>
              <a:t>Journal of Power Sources</a:t>
            </a:r>
            <a:r>
              <a:rPr lang="en-US" sz="1200" dirty="0"/>
              <a:t>, </a:t>
            </a:r>
            <a:r>
              <a:rPr lang="en-GB" sz="1200" dirty="0"/>
              <a:t>340, 229-241, (2017)</a:t>
            </a:r>
            <a:r>
              <a:rPr lang="en-US" sz="1200" dirty="0"/>
              <a:t>. Q1, IF=7.467, </a:t>
            </a:r>
            <a:r>
              <a:rPr lang="en-US" sz="1200" dirty="0" err="1"/>
              <a:t>cit</a:t>
            </a:r>
            <a:r>
              <a:rPr lang="en-US" sz="1200" dirty="0"/>
              <a:t> Scopus = 12.</a:t>
            </a:r>
            <a:endParaRPr lang="it-IT" sz="1200" dirty="0"/>
          </a:p>
          <a:p>
            <a:pPr marL="228600" lvl="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200" dirty="0"/>
              <a:t>M. </a:t>
            </a:r>
            <a:r>
              <a:rPr lang="en-US" sz="1200" dirty="0" err="1"/>
              <a:t>Guarnieri</a:t>
            </a:r>
            <a:r>
              <a:rPr lang="en-US" sz="1200" dirty="0"/>
              <a:t>, A. </a:t>
            </a:r>
            <a:r>
              <a:rPr lang="en-US" sz="1200" dirty="0" err="1"/>
              <a:t>Trovò</a:t>
            </a:r>
            <a:r>
              <a:rPr lang="en-US" sz="1200" dirty="0"/>
              <a:t>, A. </a:t>
            </a:r>
            <a:r>
              <a:rPr lang="en-US" sz="1200" dirty="0" err="1"/>
              <a:t>D’Anzi</a:t>
            </a:r>
            <a:r>
              <a:rPr lang="en-US" sz="1200" dirty="0"/>
              <a:t>, P. </a:t>
            </a:r>
            <a:r>
              <a:rPr lang="en-US" sz="1200" dirty="0" err="1"/>
              <a:t>Alotto</a:t>
            </a:r>
            <a:r>
              <a:rPr lang="en-US" sz="1200" dirty="0"/>
              <a:t>, “Developing vanadium redox flow technology on a 9-kW 26-kWh industrial scale test facility: design review and early experiments”, </a:t>
            </a:r>
            <a:r>
              <a:rPr lang="en-US" sz="1200" i="1" dirty="0"/>
              <a:t>Applied Energy</a:t>
            </a:r>
            <a:r>
              <a:rPr lang="en-US" sz="1200" dirty="0"/>
              <a:t>, 230, 1425-1434, (2018). Q1, 5YIF=8.558, </a:t>
            </a:r>
            <a:r>
              <a:rPr lang="en-US" sz="1200" dirty="0" err="1"/>
              <a:t>cit</a:t>
            </a:r>
            <a:r>
              <a:rPr lang="en-US" sz="1200" dirty="0"/>
              <a:t> Scopus = 15.</a:t>
            </a:r>
            <a:endParaRPr lang="it-IT" sz="1200" dirty="0"/>
          </a:p>
          <a:p>
            <a:pPr marL="228600" lvl="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200" dirty="0"/>
              <a:t>M. </a:t>
            </a:r>
            <a:r>
              <a:rPr lang="en-US" sz="1200" dirty="0" err="1"/>
              <a:t>Guarnieri</a:t>
            </a:r>
            <a:r>
              <a:rPr lang="en-US" sz="1200" dirty="0"/>
              <a:t>, A. </a:t>
            </a:r>
            <a:r>
              <a:rPr lang="en-US" sz="1200" dirty="0" err="1"/>
              <a:t>Bovo</a:t>
            </a:r>
            <a:r>
              <a:rPr lang="en-US" sz="1200" dirty="0"/>
              <a:t>, A. </a:t>
            </a:r>
            <a:r>
              <a:rPr lang="en-US" sz="1200" dirty="0" err="1"/>
              <a:t>Giovannelli</a:t>
            </a:r>
            <a:r>
              <a:rPr lang="en-US" sz="1200" dirty="0"/>
              <a:t>, P. </a:t>
            </a:r>
            <a:r>
              <a:rPr lang="en-US" sz="1200" dirty="0" err="1"/>
              <a:t>Mattavelli</a:t>
            </a:r>
            <a:r>
              <a:rPr lang="en-US" sz="1200" dirty="0"/>
              <a:t>., “A Real </a:t>
            </a:r>
            <a:r>
              <a:rPr lang="en-US" sz="1200" dirty="0" err="1"/>
              <a:t>Multitechnology</a:t>
            </a:r>
            <a:r>
              <a:rPr lang="en-US" sz="1200" dirty="0"/>
              <a:t> Microgrid in Venice: A Design Review”, </a:t>
            </a:r>
            <a:r>
              <a:rPr lang="en-US" sz="1200" i="1" dirty="0"/>
              <a:t>IEEE Industrial Electronics Magazine</a:t>
            </a:r>
            <a:r>
              <a:rPr lang="en-US" sz="1200" dirty="0"/>
              <a:t>, 12 (3), 19-31, (2018). Q1, 5YF=16.0, </a:t>
            </a:r>
            <a:r>
              <a:rPr lang="en-US" sz="1200" dirty="0" err="1"/>
              <a:t>cit</a:t>
            </a:r>
            <a:r>
              <a:rPr lang="en-US" sz="1200" dirty="0"/>
              <a:t> Scopus = 1.</a:t>
            </a:r>
            <a:endParaRPr lang="it-IT" sz="1200" dirty="0"/>
          </a:p>
          <a:p>
            <a:pPr marL="228600" lvl="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200" dirty="0"/>
              <a:t>D. Maggiolo, F. </a:t>
            </a:r>
            <a:r>
              <a:rPr lang="en-US" sz="1200" dirty="0" err="1"/>
              <a:t>Zanini</a:t>
            </a:r>
            <a:r>
              <a:rPr lang="en-US" sz="1200" dirty="0"/>
              <a:t>, F. </a:t>
            </a:r>
            <a:r>
              <a:rPr lang="en-US" sz="1200" dirty="0" err="1"/>
              <a:t>Picano</a:t>
            </a:r>
            <a:r>
              <a:rPr lang="en-US" sz="1200" dirty="0"/>
              <a:t>, A. </a:t>
            </a:r>
            <a:r>
              <a:rPr lang="en-US" sz="1200" dirty="0" err="1"/>
              <a:t>Trovò</a:t>
            </a:r>
            <a:r>
              <a:rPr lang="en-US" sz="1200" dirty="0"/>
              <a:t>, S. </a:t>
            </a:r>
            <a:r>
              <a:rPr lang="en-US" sz="1200" dirty="0" err="1"/>
              <a:t>Carmignato</a:t>
            </a:r>
            <a:r>
              <a:rPr lang="en-US" sz="1200" dirty="0"/>
              <a:t>, M. </a:t>
            </a:r>
            <a:r>
              <a:rPr lang="en-US" sz="1200" dirty="0" err="1"/>
              <a:t>Guarnieri</a:t>
            </a:r>
            <a:r>
              <a:rPr lang="en-US" sz="1200" dirty="0"/>
              <a:t>, “Particle based method and X-ray computed tomography for pore-scale flow characterization in VRFB electrodes” </a:t>
            </a:r>
            <a:r>
              <a:rPr lang="en-US" sz="1200" i="1" dirty="0"/>
              <a:t>Energy Storage Materials</a:t>
            </a:r>
            <a:r>
              <a:rPr lang="en-US" sz="1200" dirty="0"/>
              <a:t>, 16, 91-96, (2019). CS=15.09, </a:t>
            </a:r>
            <a:r>
              <a:rPr lang="en-US" sz="1200" dirty="0" err="1"/>
              <a:t>cit</a:t>
            </a:r>
            <a:r>
              <a:rPr lang="en-US" sz="1200" dirty="0"/>
              <a:t> Scopus = 9.</a:t>
            </a:r>
            <a:endParaRPr lang="it-IT" sz="1200" dirty="0"/>
          </a:p>
          <a:p>
            <a:pPr marL="228600" lvl="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200" dirty="0"/>
              <a:t>A. </a:t>
            </a:r>
            <a:r>
              <a:rPr lang="en-US" sz="1200" dirty="0" err="1"/>
              <a:t>Trovò</a:t>
            </a:r>
            <a:r>
              <a:rPr lang="en-US" sz="1200" dirty="0"/>
              <a:t>, A. </a:t>
            </a:r>
            <a:r>
              <a:rPr lang="en-US" sz="1200" dirty="0" err="1"/>
              <a:t>Saccardo</a:t>
            </a:r>
            <a:r>
              <a:rPr lang="en-US" sz="1200" dirty="0"/>
              <a:t>, M. </a:t>
            </a:r>
            <a:r>
              <a:rPr lang="en-US" sz="1200" dirty="0" err="1"/>
              <a:t>Giomo</a:t>
            </a:r>
            <a:r>
              <a:rPr lang="en-US" sz="1200" dirty="0"/>
              <a:t>, F. Moro, M. </a:t>
            </a:r>
            <a:r>
              <a:rPr lang="en-US" sz="1200" dirty="0" err="1"/>
              <a:t>Guarnieri</a:t>
            </a:r>
            <a:r>
              <a:rPr lang="en-US" sz="1200" dirty="0"/>
              <a:t>, “Thermal modeling of industrial-scale vanadium redox flow batteries in high-current operations”, </a:t>
            </a:r>
            <a:r>
              <a:rPr lang="en-US" sz="1200" i="1" dirty="0"/>
              <a:t>Journal of Power Sources</a:t>
            </a:r>
            <a:r>
              <a:rPr lang="en-US" sz="1200" dirty="0"/>
              <a:t>, 424, 204-214, (2019). Q1, IF=7.467, </a:t>
            </a:r>
            <a:r>
              <a:rPr lang="en-US" sz="1200" dirty="0" err="1"/>
              <a:t>cit</a:t>
            </a:r>
            <a:r>
              <a:rPr lang="en-US" sz="1200" dirty="0"/>
              <a:t> Scopus = 3.</a:t>
            </a:r>
            <a:endParaRPr lang="it-IT" sz="1200" dirty="0"/>
          </a:p>
          <a:p>
            <a:pPr marL="228600" lvl="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200" dirty="0"/>
              <a:t>A. </a:t>
            </a:r>
            <a:r>
              <a:rPr lang="en-US" sz="1200" dirty="0" err="1"/>
              <a:t>Trovò</a:t>
            </a:r>
            <a:r>
              <a:rPr lang="en-US" sz="1200" dirty="0"/>
              <a:t>, G. Marini, A. </a:t>
            </a:r>
            <a:r>
              <a:rPr lang="en-US" sz="1200" dirty="0" err="1"/>
              <a:t>Sutto</a:t>
            </a:r>
            <a:r>
              <a:rPr lang="en-US" sz="1200" dirty="0"/>
              <a:t>, P. </a:t>
            </a:r>
            <a:r>
              <a:rPr lang="en-US" sz="1200" dirty="0" err="1"/>
              <a:t>Alotto</a:t>
            </a:r>
            <a:r>
              <a:rPr lang="en-US" sz="1200" dirty="0"/>
              <a:t>, M. </a:t>
            </a:r>
            <a:r>
              <a:rPr lang="en-US" sz="1200" dirty="0" err="1"/>
              <a:t>Giomo</a:t>
            </a:r>
            <a:r>
              <a:rPr lang="en-US" sz="1200" dirty="0"/>
              <a:t>, F. Moro, M. </a:t>
            </a:r>
            <a:r>
              <a:rPr lang="en-US" sz="1200" dirty="0" err="1"/>
              <a:t>Guarnieri</a:t>
            </a:r>
            <a:r>
              <a:rPr lang="en-US" sz="1200" dirty="0"/>
              <a:t>, “Standby thermal model of a vanadium redox flow battery stack with crossover and shunt-current effects”, </a:t>
            </a:r>
            <a:r>
              <a:rPr lang="en-US" sz="1200" i="1" dirty="0"/>
              <a:t>Applied Energy</a:t>
            </a:r>
            <a:r>
              <a:rPr lang="en-US" sz="1200" dirty="0"/>
              <a:t>, 240, 893-906, (2019). Q1, 5YIF=8.558, </a:t>
            </a:r>
            <a:r>
              <a:rPr lang="en-US" sz="1200" dirty="0" err="1"/>
              <a:t>cit</a:t>
            </a:r>
            <a:r>
              <a:rPr lang="en-US" sz="1200" dirty="0"/>
              <a:t> Scopus = 6.</a:t>
            </a:r>
            <a:endParaRPr lang="it-IT" sz="1200" dirty="0"/>
          </a:p>
          <a:p>
            <a:pPr marL="228600" lvl="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200" dirty="0"/>
              <a:t>M. </a:t>
            </a:r>
            <a:r>
              <a:rPr lang="en-US" sz="1200" dirty="0" err="1"/>
              <a:t>Guarnieri</a:t>
            </a:r>
            <a:r>
              <a:rPr lang="en-US" sz="1200" dirty="0"/>
              <a:t>, A. </a:t>
            </a:r>
            <a:r>
              <a:rPr lang="en-US" sz="1200" dirty="0" err="1"/>
              <a:t>Trovò</a:t>
            </a:r>
            <a:r>
              <a:rPr lang="en-US" sz="1200" dirty="0"/>
              <a:t>, G. Marini, A. </a:t>
            </a:r>
            <a:r>
              <a:rPr lang="en-US" sz="1200" dirty="0" err="1"/>
              <a:t>Sutto</a:t>
            </a:r>
            <a:r>
              <a:rPr lang="en-US" sz="1200" dirty="0"/>
              <a:t>, P. </a:t>
            </a:r>
            <a:r>
              <a:rPr lang="en-US" sz="1200" dirty="0" err="1"/>
              <a:t>Alotto</a:t>
            </a:r>
            <a:r>
              <a:rPr lang="en-US" sz="1200" dirty="0"/>
              <a:t>, “</a:t>
            </a:r>
            <a:r>
              <a:rPr lang="en-GB" sz="1200" dirty="0"/>
              <a:t>High current polarization tests on a 9 kW Vanadium Redox Flow Battery stack</a:t>
            </a:r>
            <a:r>
              <a:rPr lang="en-US" sz="1200" dirty="0"/>
              <a:t>”, </a:t>
            </a:r>
            <a:r>
              <a:rPr lang="en-US" sz="1200" i="1" dirty="0"/>
              <a:t>Journal of Power Sources</a:t>
            </a:r>
            <a:r>
              <a:rPr lang="en-US" sz="1200" dirty="0"/>
              <a:t>, 431, 239-249, (2019). Q1, IF=7.467, </a:t>
            </a:r>
            <a:r>
              <a:rPr lang="en-US" sz="1200" dirty="0" err="1"/>
              <a:t>cit</a:t>
            </a:r>
            <a:r>
              <a:rPr lang="en-US" sz="1200" dirty="0"/>
              <a:t> Scopus = 3.</a:t>
            </a:r>
            <a:endParaRPr lang="it-IT" sz="1200" dirty="0"/>
          </a:p>
          <a:p>
            <a:pPr marL="228600" lvl="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200" dirty="0"/>
              <a:t>A. </a:t>
            </a:r>
            <a:r>
              <a:rPr lang="en-US" sz="1200" dirty="0" err="1"/>
              <a:t>Trovò</a:t>
            </a:r>
            <a:r>
              <a:rPr lang="en-US" sz="1200" dirty="0"/>
              <a:t>, F. </a:t>
            </a:r>
            <a:r>
              <a:rPr lang="en-US" sz="1200" dirty="0" err="1"/>
              <a:t>Picano</a:t>
            </a:r>
            <a:r>
              <a:rPr lang="en-US" sz="1200" dirty="0"/>
              <a:t>, M. </a:t>
            </a:r>
            <a:r>
              <a:rPr lang="en-US" sz="1200" dirty="0" err="1"/>
              <a:t>Guarnieri</a:t>
            </a:r>
            <a:r>
              <a:rPr lang="en-US" sz="1200" dirty="0"/>
              <a:t>, “Comparison of energy losses in a 9 kW vanadium redox flow battery”, Journal of Power Sources, 440, #227144, (2019). Q1, IF=7.467.</a:t>
            </a:r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it-IT" sz="1200" dirty="0"/>
              <a:t>A. Trovò, </a:t>
            </a:r>
            <a:r>
              <a:rPr lang="it-IT" sz="1200" dirty="0" err="1"/>
              <a:t>F</a:t>
            </a:r>
            <a:r>
              <a:rPr lang="it-IT" sz="1200" dirty="0"/>
              <a:t>. Picano, M. </a:t>
            </a:r>
            <a:r>
              <a:rPr lang="it-IT" sz="1200" dirty="0" err="1"/>
              <a:t>Guarnieri</a:t>
            </a:r>
            <a:r>
              <a:rPr lang="it-IT" sz="1200" dirty="0"/>
              <a:t>, “</a:t>
            </a:r>
            <a:r>
              <a:rPr lang="en-US" sz="1200" dirty="0"/>
              <a:t>Enhancing the efficiency of </a:t>
            </a:r>
            <a:r>
              <a:rPr lang="en-US" sz="1200" dirty="0" err="1"/>
              <a:t>kWclass</a:t>
            </a:r>
            <a:r>
              <a:rPr lang="en-US" sz="1200" dirty="0"/>
              <a:t> Vanadium Redox Flow Batteries by flow factor modulation: an experimental method </a:t>
            </a:r>
            <a:r>
              <a:rPr lang="it-IT" sz="1200" dirty="0"/>
              <a:t>”, </a:t>
            </a:r>
            <a:r>
              <a:rPr lang="it-IT" sz="1200" i="1" dirty="0" err="1"/>
              <a:t>Applied</a:t>
            </a:r>
            <a:r>
              <a:rPr lang="it-IT" sz="1200" i="1" dirty="0"/>
              <a:t> Energy</a:t>
            </a:r>
            <a:r>
              <a:rPr lang="it-IT" sz="1200" dirty="0"/>
              <a:t>, in rev.</a:t>
            </a:r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200" dirty="0" err="1"/>
              <a:t>Trovò</a:t>
            </a:r>
            <a:r>
              <a:rPr lang="en-US" sz="1200" dirty="0"/>
              <a:t> A, </a:t>
            </a:r>
            <a:r>
              <a:rPr lang="en-US" sz="1200" dirty="0" err="1"/>
              <a:t>Alotto</a:t>
            </a:r>
            <a:r>
              <a:rPr lang="en-US" sz="1200" dirty="0"/>
              <a:t> P, </a:t>
            </a:r>
            <a:r>
              <a:rPr lang="en-US" sz="1200" dirty="0" err="1"/>
              <a:t>Giomo</a:t>
            </a:r>
            <a:r>
              <a:rPr lang="en-US" sz="1200" dirty="0"/>
              <a:t> M, Moro F, </a:t>
            </a:r>
            <a:r>
              <a:rPr lang="en-US" sz="1200" dirty="0" err="1"/>
              <a:t>Guarnieri</a:t>
            </a:r>
            <a:r>
              <a:rPr lang="en-US" sz="1200" dirty="0"/>
              <a:t> M. “Recent results on industrial-scale energy storage with Vanadium Redox Flow Battery” </a:t>
            </a:r>
            <a:r>
              <a:rPr lang="en-US" sz="1200" i="1" dirty="0"/>
              <a:t>MATCOM</a:t>
            </a:r>
            <a:r>
              <a:rPr lang="en-US" sz="1200" dirty="0"/>
              <a:t>, accepted, Q1, IF=1.88.</a:t>
            </a:r>
          </a:p>
        </p:txBody>
      </p:sp>
    </p:spTree>
    <p:extLst>
      <p:ext uri="{BB962C8B-B14F-4D97-AF65-F5344CB8AC3E}">
        <p14:creationId xmlns:p14="http://schemas.microsoft.com/office/powerpoint/2010/main" val="2482169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6AE31F7-463A-2346-9551-3905EC1B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99912-5D63-4EEC-BDA2-6EB3E2237ED8}" type="slidenum">
              <a:rPr lang="en-GB" smtClean="0"/>
              <a:t>8</a:t>
            </a:fld>
            <a:endParaRPr lang="en-GB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E696499-7232-964F-B56A-ADB060E670F3}"/>
              </a:ext>
            </a:extLst>
          </p:cNvPr>
          <p:cNvSpPr txBox="1"/>
          <p:nvPr/>
        </p:nvSpPr>
        <p:spPr>
          <a:xfrm>
            <a:off x="227288" y="238474"/>
            <a:ext cx="11455686" cy="626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PUBBLICAZIONI SU RIVISTA - VDN</a:t>
            </a:r>
          </a:p>
          <a:p>
            <a:endParaRPr lang="it-IT" sz="1200" dirty="0"/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it-IT" sz="1200" dirty="0"/>
              <a:t>T. P. </a:t>
            </a:r>
            <a:r>
              <a:rPr lang="it-IT" sz="1200" dirty="0" err="1"/>
              <a:t>Pandey</a:t>
            </a:r>
            <a:r>
              <a:rPr lang="it-IT" sz="1200" dirty="0"/>
              <a:t>, H. N. </a:t>
            </a:r>
            <a:r>
              <a:rPr lang="it-IT" sz="1200" dirty="0" err="1"/>
              <a:t>Sarode</a:t>
            </a:r>
            <a:r>
              <a:rPr lang="it-IT" sz="1200" dirty="0"/>
              <a:t>, Y. Yang, Y. Yang, K. </a:t>
            </a:r>
            <a:r>
              <a:rPr lang="it-IT" sz="1200" dirty="0" err="1"/>
              <a:t>Vezzù</a:t>
            </a:r>
            <a:r>
              <a:rPr lang="it-IT" sz="1200" dirty="0"/>
              <a:t>, V. Di Noto, S. </a:t>
            </a:r>
            <a:r>
              <a:rPr lang="it-IT" sz="1200" dirty="0" err="1"/>
              <a:t>Seifert</a:t>
            </a:r>
            <a:r>
              <a:rPr lang="it-IT" sz="1200" dirty="0"/>
              <a:t>, D. M. </a:t>
            </a:r>
            <a:r>
              <a:rPr lang="it-IT" sz="1200" dirty="0" err="1"/>
              <a:t>Knauss</a:t>
            </a:r>
            <a:r>
              <a:rPr lang="it-IT" sz="1200" dirty="0"/>
              <a:t>, M. </a:t>
            </a:r>
            <a:r>
              <a:rPr lang="it-IT" sz="1200" dirty="0" err="1"/>
              <a:t>W</a:t>
            </a:r>
            <a:r>
              <a:rPr lang="it-IT" sz="1200" dirty="0"/>
              <a:t>. Liberatore, A. M. </a:t>
            </a:r>
            <a:r>
              <a:rPr lang="it-IT" sz="1200" dirty="0" err="1"/>
              <a:t>Herring</a:t>
            </a:r>
            <a:r>
              <a:rPr lang="it-IT" sz="1200" dirty="0"/>
              <a:t>. </a:t>
            </a:r>
            <a:r>
              <a:rPr lang="en-US" sz="1200" dirty="0"/>
              <a:t>“A Highly Hydroxide Conductive, Chemically Stable Anion Exchange Membrane, Poly(2,6 dimethyl 1,4 phenylene oxide)-b-Poly(vinyl benzyl trimethyl ammonium), for Electrochemical Applications”, Journal of The Electrochemical Society, 163, H513-H520, (2016). Q1, 5YIF=3.405, </a:t>
            </a:r>
            <a:r>
              <a:rPr lang="en-US" sz="1200" dirty="0" err="1"/>
              <a:t>cit</a:t>
            </a:r>
            <a:r>
              <a:rPr lang="en-US" sz="1200" dirty="0"/>
              <a:t> Scopus = 28.</a:t>
            </a:r>
            <a:endParaRPr lang="it-IT" sz="1200" dirty="0"/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it-IT" sz="1200" dirty="0"/>
              <a:t>K. </a:t>
            </a:r>
            <a:r>
              <a:rPr lang="it-IT" sz="1200" dirty="0" err="1"/>
              <a:t>Vezzù</a:t>
            </a:r>
            <a:r>
              <a:rPr lang="it-IT" sz="1200" dirty="0"/>
              <a:t>, A. Bach </a:t>
            </a:r>
            <a:r>
              <a:rPr lang="it-IT" sz="1200" dirty="0" err="1"/>
              <a:t>Delpeuch</a:t>
            </a:r>
            <a:r>
              <a:rPr lang="it-IT" sz="1200" dirty="0"/>
              <a:t>, E. Negro, S. Polizzi, G. </a:t>
            </a:r>
            <a:r>
              <a:rPr lang="it-IT" sz="1200" dirty="0" err="1"/>
              <a:t>Nawn</a:t>
            </a:r>
            <a:r>
              <a:rPr lang="it-IT" sz="1200" dirty="0"/>
              <a:t>, </a:t>
            </a:r>
            <a:r>
              <a:rPr lang="it-IT" sz="1200" dirty="0" err="1"/>
              <a:t>F</a:t>
            </a:r>
            <a:r>
              <a:rPr lang="it-IT" sz="1200" dirty="0"/>
              <a:t>. </a:t>
            </a:r>
            <a:r>
              <a:rPr lang="it-IT" sz="1200" dirty="0" err="1"/>
              <a:t>Bertasi</a:t>
            </a:r>
            <a:r>
              <a:rPr lang="it-IT" sz="1200" dirty="0"/>
              <a:t>, G. </a:t>
            </a:r>
            <a:r>
              <a:rPr lang="it-IT" sz="1200" dirty="0" err="1"/>
              <a:t>Pagot</a:t>
            </a:r>
            <a:r>
              <a:rPr lang="it-IT" sz="1200" dirty="0"/>
              <a:t>, K. </a:t>
            </a:r>
            <a:r>
              <a:rPr lang="it-IT" sz="1200" dirty="0" err="1"/>
              <a:t>Artyushkova</a:t>
            </a:r>
            <a:r>
              <a:rPr lang="it-IT" sz="1200" dirty="0"/>
              <a:t>, P. </a:t>
            </a:r>
            <a:r>
              <a:rPr lang="it-IT" sz="1200" dirty="0" err="1"/>
              <a:t>Atanassov</a:t>
            </a:r>
            <a:r>
              <a:rPr lang="it-IT" sz="1200" dirty="0"/>
              <a:t>, V. Di Noto. </a:t>
            </a:r>
            <a:r>
              <a:rPr lang="en-US" sz="1200" dirty="0"/>
              <a:t>“Fe-carbon nitride "Core-shell" electrocatalysts for the oxygen reduction reaction”. </a:t>
            </a:r>
            <a:r>
              <a:rPr lang="en-US" sz="1200" dirty="0" err="1"/>
              <a:t>Electrochimica</a:t>
            </a:r>
            <a:r>
              <a:rPr lang="en-US" sz="1200" dirty="0"/>
              <a:t> Acta, 222, 1778–1791, (2016). Q1, 5YIF=5.383, </a:t>
            </a:r>
            <a:r>
              <a:rPr lang="en-US" sz="1200" dirty="0" err="1"/>
              <a:t>cit</a:t>
            </a:r>
            <a:r>
              <a:rPr lang="en-US" sz="1200" dirty="0"/>
              <a:t> Scopus = 36.</a:t>
            </a:r>
            <a:endParaRPr lang="it-IT" sz="1200" dirty="0"/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200" dirty="0"/>
              <a:t>G. </a:t>
            </a:r>
            <a:r>
              <a:rPr lang="en-US" sz="1200" dirty="0" err="1"/>
              <a:t>Nawn</a:t>
            </a:r>
            <a:r>
              <a:rPr lang="en-US" sz="1200" dirty="0"/>
              <a:t>, K. </a:t>
            </a:r>
            <a:r>
              <a:rPr lang="en-US" sz="1200" dirty="0" err="1"/>
              <a:t>Vezzu</a:t>
            </a:r>
            <a:r>
              <a:rPr lang="en-US" sz="1200" dirty="0"/>
              <a:t>, F. </a:t>
            </a:r>
            <a:r>
              <a:rPr lang="en-US" sz="1200" dirty="0" err="1"/>
              <a:t>Bertasi</a:t>
            </a:r>
            <a:r>
              <a:rPr lang="en-US" sz="1200" dirty="0"/>
              <a:t>, G. </a:t>
            </a:r>
            <a:r>
              <a:rPr lang="en-US" sz="1200" dirty="0" err="1"/>
              <a:t>Pagot</a:t>
            </a:r>
            <a:r>
              <a:rPr lang="en-US" sz="1200" dirty="0"/>
              <a:t>, G. Pace; F. Conti, E. Negro, V. Di Noto, “Electric Response and Conductivity Mechanism in H3PO4‑Doped PBI4N−HfO2 Nanocomposite Membranes for HT-PEM Fuel Cells”, </a:t>
            </a:r>
            <a:r>
              <a:rPr lang="en-US" sz="1200" dirty="0" err="1"/>
              <a:t>Electrochimica</a:t>
            </a:r>
            <a:r>
              <a:rPr lang="en-US" sz="1200" dirty="0"/>
              <a:t> Acta, 228, 562–574, (2017). Q1, 5YIF=5.383, </a:t>
            </a:r>
            <a:r>
              <a:rPr lang="en-US" sz="1200" dirty="0" err="1"/>
              <a:t>cit</a:t>
            </a:r>
            <a:r>
              <a:rPr lang="en-US" sz="1200" dirty="0"/>
              <a:t> Scopus = 10.</a:t>
            </a:r>
            <a:endParaRPr lang="it-IT" sz="1200" dirty="0"/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200" dirty="0"/>
              <a:t>S. </a:t>
            </a:r>
            <a:r>
              <a:rPr lang="en-US" sz="1200" dirty="0" err="1"/>
              <a:t>Zoladek</a:t>
            </a:r>
            <a:r>
              <a:rPr lang="en-US" sz="1200" dirty="0"/>
              <a:t>, I. </a:t>
            </a:r>
            <a:r>
              <a:rPr lang="en-US" sz="1200" dirty="0" err="1"/>
              <a:t>Rutkowska</a:t>
            </a:r>
            <a:r>
              <a:rPr lang="en-US" sz="1200" dirty="0"/>
              <a:t>, M. </a:t>
            </a:r>
            <a:r>
              <a:rPr lang="en-US" sz="1200" dirty="0" err="1"/>
              <a:t>Blicharska</a:t>
            </a:r>
            <a:r>
              <a:rPr lang="en-US" sz="1200" dirty="0"/>
              <a:t>, K. </a:t>
            </a:r>
            <a:r>
              <a:rPr lang="en-US" sz="1200" dirty="0" err="1"/>
              <a:t>Miecznikowski</a:t>
            </a:r>
            <a:r>
              <a:rPr lang="en-US" sz="1200" dirty="0"/>
              <a:t>, W. </a:t>
            </a:r>
            <a:r>
              <a:rPr lang="en-US" sz="1200" dirty="0" err="1"/>
              <a:t>Ozimek</a:t>
            </a:r>
            <a:r>
              <a:rPr lang="en-US" sz="1200" dirty="0"/>
              <a:t>, </a:t>
            </a:r>
            <a:r>
              <a:rPr lang="en-US" sz="1200" dirty="0" err="1"/>
              <a:t>J.Orlowska</a:t>
            </a:r>
            <a:r>
              <a:rPr lang="en-US" sz="1200" dirty="0"/>
              <a:t>, E. Negro, V. Di Noto, P.J. </a:t>
            </a:r>
            <a:r>
              <a:rPr lang="en-US" sz="1200" dirty="0" err="1"/>
              <a:t>Kulesza</a:t>
            </a:r>
            <a:r>
              <a:rPr lang="en-US" sz="1200" dirty="0"/>
              <a:t>, “Evaluation of reduced-graphene-oxide-supported gold nanoparticles as catalytic system for electroreduction of oxygen in alkaline electrolyte”, </a:t>
            </a:r>
            <a:r>
              <a:rPr lang="en-US" sz="1200" dirty="0" err="1"/>
              <a:t>Electrochimica</a:t>
            </a:r>
            <a:r>
              <a:rPr lang="en-US" sz="1200" dirty="0"/>
              <a:t> Acta, 226, 148–157 (2017). Q1, 5YIF=5.383, </a:t>
            </a:r>
            <a:r>
              <a:rPr lang="en-US" sz="1200" dirty="0" err="1"/>
              <a:t>cit</a:t>
            </a:r>
            <a:r>
              <a:rPr lang="en-US" sz="1200" dirty="0"/>
              <a:t> Scopus =17.</a:t>
            </a:r>
            <a:endParaRPr lang="it-IT" sz="1200" dirty="0"/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200" dirty="0"/>
              <a:t>N. </a:t>
            </a:r>
            <a:r>
              <a:rPr lang="en-US" sz="1200" dirty="0" err="1"/>
              <a:t>Ataollahi</a:t>
            </a:r>
            <a:r>
              <a:rPr lang="en-US" sz="1200" dirty="0"/>
              <a:t>, F. Girardi, E. </a:t>
            </a:r>
            <a:r>
              <a:rPr lang="en-US" sz="1200" dirty="0" err="1"/>
              <a:t>Cappelletto</a:t>
            </a:r>
            <a:r>
              <a:rPr lang="en-US" sz="1200" dirty="0"/>
              <a:t>, K. </a:t>
            </a:r>
            <a:r>
              <a:rPr lang="en-US" sz="1200" dirty="0" err="1"/>
              <a:t>Vezzù</a:t>
            </a:r>
            <a:r>
              <a:rPr lang="en-US" sz="1200" dirty="0"/>
              <a:t>, V. Di Noto, P. </a:t>
            </a:r>
            <a:r>
              <a:rPr lang="en-US" sz="1200" dirty="0" err="1"/>
              <a:t>Scardi</a:t>
            </a:r>
            <a:r>
              <a:rPr lang="en-US" sz="1200" dirty="0"/>
              <a:t>, E. </a:t>
            </a:r>
            <a:r>
              <a:rPr lang="en-US" sz="1200" dirty="0" err="1"/>
              <a:t>Callone</a:t>
            </a:r>
            <a:r>
              <a:rPr lang="en-US" sz="1200" dirty="0"/>
              <a:t>, R. Di Maggio, “Chemical Modification and Structural rearrangements of </a:t>
            </a:r>
            <a:r>
              <a:rPr lang="en-US" sz="1200" dirty="0" err="1"/>
              <a:t>Polyketone</a:t>
            </a:r>
            <a:r>
              <a:rPr lang="en-US" sz="1200" dirty="0"/>
              <a:t> Based Polymer Membrane”, Journal of Applied Polymer Science. 133 (44), # 45485, (2017). Q2, IF=2.188, </a:t>
            </a:r>
            <a:r>
              <a:rPr lang="en-US" sz="1200" dirty="0" err="1"/>
              <a:t>cit</a:t>
            </a:r>
            <a:r>
              <a:rPr lang="en-US" sz="1200" dirty="0"/>
              <a:t> Scopus = 2.</a:t>
            </a:r>
            <a:endParaRPr lang="it-IT" sz="1200" dirty="0"/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200" dirty="0"/>
              <a:t>K. </a:t>
            </a:r>
            <a:r>
              <a:rPr lang="en-US" sz="1200" dirty="0" err="1"/>
              <a:t>Vezzù</a:t>
            </a:r>
            <a:r>
              <a:rPr lang="en-US" sz="1200" dirty="0"/>
              <a:t>, A.M. </a:t>
            </a:r>
            <a:r>
              <a:rPr lang="en-US" sz="1200" dirty="0" err="1"/>
              <a:t>Maes</a:t>
            </a:r>
            <a:r>
              <a:rPr lang="en-US" sz="1200" dirty="0"/>
              <a:t>, F. </a:t>
            </a:r>
            <a:r>
              <a:rPr lang="en-US" sz="1200" dirty="0" err="1"/>
              <a:t>Bertasi</a:t>
            </a:r>
            <a:r>
              <a:rPr lang="en-US" sz="1200" dirty="0"/>
              <a:t>, A.R. </a:t>
            </a:r>
            <a:r>
              <a:rPr lang="en-US" sz="1200" dirty="0" err="1"/>
              <a:t>Motz</a:t>
            </a:r>
            <a:r>
              <a:rPr lang="en-US" sz="1200" dirty="0"/>
              <a:t>, T-H Tsai, E.B. Coughlin, A.M. Herring, V. Di Noto, “Interplay Between Hydroxyl Density and Relaxations in Poly(</a:t>
            </a:r>
            <a:r>
              <a:rPr lang="en-US" sz="1200" dirty="0" err="1"/>
              <a:t>vinylbenzyltrimethylammonium</a:t>
            </a:r>
            <a:r>
              <a:rPr lang="en-US" sz="1200" dirty="0"/>
              <a:t>)-b-poly(</a:t>
            </a:r>
            <a:r>
              <a:rPr lang="en-US" sz="1200" dirty="0" err="1"/>
              <a:t>methylbutylene</a:t>
            </a:r>
            <a:r>
              <a:rPr lang="en-US" sz="1200" dirty="0"/>
              <a:t>) Membranes for Electrochemical Applications”, JACS, 140, 1372-1384, (2018). Q1, IF=14.695, </a:t>
            </a:r>
            <a:r>
              <a:rPr lang="en-US" sz="1200" dirty="0" err="1"/>
              <a:t>cit</a:t>
            </a:r>
            <a:r>
              <a:rPr lang="en-US" sz="1200" dirty="0"/>
              <a:t> Scopus =3.</a:t>
            </a:r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200" dirty="0"/>
              <a:t>C. Sun, A. </a:t>
            </a:r>
            <a:r>
              <a:rPr lang="en-US" sz="1200" dirty="0" err="1"/>
              <a:t>Zlotorowicz</a:t>
            </a:r>
            <a:r>
              <a:rPr lang="en-US" sz="1200" dirty="0"/>
              <a:t>, G. </a:t>
            </a:r>
            <a:r>
              <a:rPr lang="en-US" sz="1200" dirty="0" err="1"/>
              <a:t>Nawn</a:t>
            </a:r>
            <a:r>
              <a:rPr lang="en-US" sz="1200" dirty="0"/>
              <a:t>, E. Negro, F. </a:t>
            </a:r>
            <a:r>
              <a:rPr lang="en-US" sz="1200" dirty="0" err="1"/>
              <a:t>Bertasi</a:t>
            </a:r>
            <a:r>
              <a:rPr lang="en-US" sz="1200" dirty="0"/>
              <a:t>, G. </a:t>
            </a:r>
            <a:r>
              <a:rPr lang="en-US" sz="1200" dirty="0" err="1"/>
              <a:t>Pagot</a:t>
            </a:r>
            <a:r>
              <a:rPr lang="en-US" sz="1200" dirty="0"/>
              <a:t>, K. </a:t>
            </a:r>
            <a:r>
              <a:rPr lang="en-US" sz="1200" dirty="0" err="1"/>
              <a:t>Vezzù</a:t>
            </a:r>
            <a:r>
              <a:rPr lang="en-US" sz="1200" dirty="0"/>
              <a:t>, G. Pace, M. </a:t>
            </a:r>
            <a:r>
              <a:rPr lang="en-US" sz="1200" dirty="0" err="1"/>
              <a:t>Guarnieri</a:t>
            </a:r>
            <a:r>
              <a:rPr lang="en-US" sz="1200" dirty="0"/>
              <a:t>, V. Di Noto, “[</a:t>
            </a:r>
            <a:r>
              <a:rPr lang="en-US" sz="1200" dirty="0" err="1"/>
              <a:t>Nafion</a:t>
            </a:r>
            <a:r>
              <a:rPr lang="en-US" sz="1200" dirty="0"/>
              <a:t>/(WO⁠3)⁠x] hybrid membranes for vanadium redox flow batteries,” Solid State Ionics, 319, 110-116, (2018). Q2, IF=2.866, </a:t>
            </a:r>
            <a:r>
              <a:rPr lang="en-US" sz="1200" dirty="0" err="1"/>
              <a:t>cit</a:t>
            </a:r>
            <a:r>
              <a:rPr lang="en-US" sz="1200" dirty="0"/>
              <a:t> Scopus = 15.</a:t>
            </a:r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200" dirty="0"/>
              <a:t>C. Sun, E. Negro, K. </a:t>
            </a:r>
            <a:r>
              <a:rPr lang="en-US" sz="1200" dirty="0" err="1"/>
              <a:t>Vezzù</a:t>
            </a:r>
            <a:r>
              <a:rPr lang="en-US" sz="1200" dirty="0"/>
              <a:t>, G. </a:t>
            </a:r>
            <a:r>
              <a:rPr lang="en-US" sz="1200" dirty="0" err="1"/>
              <a:t>Pagot</a:t>
            </a:r>
            <a:r>
              <a:rPr lang="en-US" sz="1200" dirty="0"/>
              <a:t>, G. </a:t>
            </a:r>
            <a:r>
              <a:rPr lang="en-US" sz="1200" dirty="0" err="1"/>
              <a:t>Cavinato</a:t>
            </a:r>
            <a:r>
              <a:rPr lang="en-US" sz="1200" dirty="0"/>
              <a:t>, A. </a:t>
            </a:r>
            <a:r>
              <a:rPr lang="en-US" sz="1200" dirty="0" err="1"/>
              <a:t>Nale</a:t>
            </a:r>
            <a:r>
              <a:rPr lang="en-US" sz="1200" dirty="0"/>
              <a:t>, Y. </a:t>
            </a:r>
            <a:r>
              <a:rPr lang="en-US" sz="1200" dirty="0" err="1"/>
              <a:t>Herve</a:t>
            </a:r>
            <a:r>
              <a:rPr lang="en-US" sz="1200" dirty="0"/>
              <a:t> Bang, V. Di Noto, “Hybrid inorganic-organic proton-conducting membranes based on SPEEK doped with WO3 nanoparticles for application in vanadium redox flow batteries”, </a:t>
            </a:r>
            <a:r>
              <a:rPr lang="en-US" sz="1200" dirty="0" err="1"/>
              <a:t>Electrochimica</a:t>
            </a:r>
            <a:r>
              <a:rPr lang="en-US" sz="1200" dirty="0"/>
              <a:t> Acta, 309, 311-325 (2019). Q1, IF=5.383, </a:t>
            </a:r>
            <a:r>
              <a:rPr lang="en-US" sz="1200" dirty="0" err="1"/>
              <a:t>cit</a:t>
            </a:r>
            <a:r>
              <a:rPr lang="en-US" sz="1200" dirty="0"/>
              <a:t> Scopus = 3.</a:t>
            </a:r>
            <a:endParaRPr lang="it-IT" sz="1200" dirty="0"/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200" dirty="0"/>
              <a:t>C. Sun, K. </a:t>
            </a:r>
            <a:r>
              <a:rPr lang="en-US" sz="1200" dirty="0" err="1"/>
              <a:t>Vezzù</a:t>
            </a:r>
            <a:r>
              <a:rPr lang="en-US" sz="1200" dirty="0"/>
              <a:t>, G. </a:t>
            </a:r>
            <a:r>
              <a:rPr lang="en-US" sz="1200" dirty="0" err="1"/>
              <a:t>Pagot</a:t>
            </a:r>
            <a:r>
              <a:rPr lang="en-US" sz="1200" dirty="0"/>
              <a:t>, A. </a:t>
            </a:r>
            <a:r>
              <a:rPr lang="en-US" sz="1200" dirty="0" err="1"/>
              <a:t>Nale</a:t>
            </a:r>
            <a:r>
              <a:rPr lang="en-US" sz="1200" dirty="0"/>
              <a:t>, Y. </a:t>
            </a:r>
            <a:r>
              <a:rPr lang="en-US" sz="1200" dirty="0" err="1"/>
              <a:t>Herve</a:t>
            </a:r>
            <a:r>
              <a:rPr lang="en-US" sz="1200" dirty="0"/>
              <a:t> Bang, G. Pace, E. Negro, C. Gambaro, L. </a:t>
            </a:r>
            <a:r>
              <a:rPr lang="en-US" sz="1200" dirty="0" err="1"/>
              <a:t>Meda</a:t>
            </a:r>
            <a:r>
              <a:rPr lang="en-US" sz="1200" dirty="0"/>
              <a:t>, T. A. </a:t>
            </a:r>
            <a:r>
              <a:rPr lang="en-US" sz="1200" dirty="0" err="1"/>
              <a:t>Zawodzinski</a:t>
            </a:r>
            <a:r>
              <a:rPr lang="en-US" sz="1200" dirty="0"/>
              <a:t>, V. Di Noto, “Elucidation of the interplay between vanadium species and charge-discharge processes in VRFBs by Raman Spectroscopy”, </a:t>
            </a:r>
            <a:r>
              <a:rPr lang="en-US" sz="1200" dirty="0" err="1"/>
              <a:t>Electrochimica</a:t>
            </a:r>
            <a:r>
              <a:rPr lang="en-US" sz="1200" dirty="0"/>
              <a:t> Acta, 318, 913-921 (2019). Q1, IF=5.383, </a:t>
            </a:r>
            <a:r>
              <a:rPr lang="en-US" sz="1200" dirty="0" err="1"/>
              <a:t>cit</a:t>
            </a:r>
            <a:r>
              <a:rPr lang="en-US" sz="1200" dirty="0"/>
              <a:t> Scopus = 1.</a:t>
            </a:r>
            <a:endParaRPr lang="it-IT" sz="1200" dirty="0"/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200" dirty="0"/>
              <a:t>K. </a:t>
            </a:r>
            <a:r>
              <a:rPr lang="en-US" sz="1200" dirty="0" err="1"/>
              <a:t>Vezzù</a:t>
            </a:r>
            <a:r>
              <a:rPr lang="en-US" sz="1200" dirty="0"/>
              <a:t>, G. </a:t>
            </a:r>
            <a:r>
              <a:rPr lang="en-US" sz="1200" dirty="0" err="1"/>
              <a:t>Nawn</a:t>
            </a:r>
            <a:r>
              <a:rPr lang="en-US" sz="1200" dirty="0"/>
              <a:t>, G. </a:t>
            </a:r>
            <a:r>
              <a:rPr lang="en-US" sz="1200" dirty="0" err="1"/>
              <a:t>Pagot</a:t>
            </a:r>
            <a:r>
              <a:rPr lang="en-US" sz="1200" dirty="0"/>
              <a:t>, E. Negro, A. </a:t>
            </a:r>
            <a:r>
              <a:rPr lang="en-US" sz="1200" dirty="0" err="1"/>
              <a:t>Nale</a:t>
            </a:r>
            <a:r>
              <a:rPr lang="en-US" sz="1200" dirty="0"/>
              <a:t>, Y. </a:t>
            </a:r>
            <a:r>
              <a:rPr lang="en-US" sz="1200" dirty="0" err="1"/>
              <a:t>Herve</a:t>
            </a:r>
            <a:r>
              <a:rPr lang="en-US" sz="1200" dirty="0"/>
              <a:t> Bang, F. Conti, G. </a:t>
            </a:r>
            <a:r>
              <a:rPr lang="en-US" sz="1200" dirty="0" err="1"/>
              <a:t>Cavinato</a:t>
            </a:r>
            <a:r>
              <a:rPr lang="en-US" sz="1200" dirty="0"/>
              <a:t>, V. Di Noto, “Relaxation phenomena and conductivity mechanisms in anion-exchange membranes derived from </a:t>
            </a:r>
            <a:r>
              <a:rPr lang="en-US" sz="1200" dirty="0" err="1"/>
              <a:t>polyketone</a:t>
            </a:r>
            <a:r>
              <a:rPr lang="en-US" sz="1200" dirty="0"/>
              <a:t>”, </a:t>
            </a:r>
            <a:r>
              <a:rPr lang="en-US" sz="1200" dirty="0" err="1"/>
              <a:t>Electrochimica</a:t>
            </a:r>
            <a:r>
              <a:rPr lang="en-US" sz="1200" dirty="0"/>
              <a:t> Acta, 319, 253-263, (2019). Q1, IF=5.383.</a:t>
            </a:r>
            <a:endParaRPr lang="it-IT" sz="1200" dirty="0"/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endParaRPr lang="it-IT" sz="1200" dirty="0"/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endParaRPr lang="it-IT" sz="1200" dirty="0"/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endParaRPr lang="it-IT" sz="1200" dirty="0"/>
          </a:p>
          <a:p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533929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6AE31F7-463A-2346-9551-3905EC1B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99912-5D63-4EEC-BDA2-6EB3E2237ED8}" type="slidenum">
              <a:rPr lang="en-GB" smtClean="0"/>
              <a:t>9</a:t>
            </a:fld>
            <a:endParaRPr lang="en-GB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E696499-7232-964F-B56A-ADB060E670F3}"/>
              </a:ext>
            </a:extLst>
          </p:cNvPr>
          <p:cNvSpPr txBox="1"/>
          <p:nvPr/>
        </p:nvSpPr>
        <p:spPr>
          <a:xfrm>
            <a:off x="227288" y="238474"/>
            <a:ext cx="11455686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PUBBLICAZIONI SU RIVISTA - GS</a:t>
            </a:r>
          </a:p>
          <a:p>
            <a:endParaRPr lang="it-IT" sz="1200" dirty="0"/>
          </a:p>
          <a:p>
            <a:endParaRPr lang="it-IT" sz="1200" dirty="0"/>
          </a:p>
          <a:p>
            <a:pPr marL="228600" lvl="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200" dirty="0" err="1"/>
              <a:t>Spiazzi</a:t>
            </a:r>
            <a:r>
              <a:rPr lang="en-US" sz="1200" dirty="0"/>
              <a:t>, Giorgio. “Reduced redundant power processing concept: A reexamination”. 2016 IEEE 17th Workshop on Control and Modeling for Power Electronics, COMPEL 2016, 30 Aug.2016, # 7556677, 1-8, (2018). </a:t>
            </a:r>
            <a:r>
              <a:rPr lang="en-US" sz="1200" dirty="0" err="1"/>
              <a:t>cit</a:t>
            </a:r>
            <a:r>
              <a:rPr lang="en-US" sz="1200" dirty="0"/>
              <a:t> Scopus = 4.</a:t>
            </a:r>
            <a:endParaRPr lang="it-IT" sz="1200" dirty="0"/>
          </a:p>
          <a:p>
            <a:pPr marL="228600" lvl="0" indent="-228600">
              <a:spcBef>
                <a:spcPts val="600"/>
              </a:spcBef>
              <a:buFont typeface="+mj-lt"/>
              <a:buAutoNum type="arabicPeriod"/>
            </a:pPr>
            <a:r>
              <a:rPr lang="it-IT" sz="1200" dirty="0" err="1"/>
              <a:t>Bez</a:t>
            </a:r>
            <a:r>
              <a:rPr lang="it-IT" sz="1200" dirty="0"/>
              <a:t>, Francesco; Scandola, Luca; </a:t>
            </a:r>
            <a:r>
              <a:rPr lang="it-IT" sz="1200" dirty="0" err="1"/>
              <a:t>Corradini</a:t>
            </a:r>
            <a:r>
              <a:rPr lang="it-IT" sz="1200" dirty="0"/>
              <a:t>, Luca; Saggini, Stefano; Spiazzi, Giorgio. </a:t>
            </a:r>
            <a:r>
              <a:rPr lang="en-US" sz="1200" dirty="0"/>
              <a:t>“Two-dimensional online efficiency optimization technique for dual active bridge converters”. 2016 IEEE 17th Workshop on Control and Modeling for Power Electronics, COMPEL 2016, Aug. 2016, # 7556669, 1-8, (2018). </a:t>
            </a:r>
            <a:r>
              <a:rPr lang="en-US" sz="1200" dirty="0" err="1"/>
              <a:t>cit</a:t>
            </a:r>
            <a:r>
              <a:rPr lang="en-US" sz="1200" dirty="0"/>
              <a:t> Scopus = 1.</a:t>
            </a:r>
            <a:endParaRPr lang="it-IT" sz="1200" dirty="0"/>
          </a:p>
          <a:p>
            <a:pPr marL="228600" lvl="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200" dirty="0" err="1"/>
              <a:t>Spiazzi</a:t>
            </a:r>
            <a:r>
              <a:rPr lang="en-US" sz="1200" dirty="0"/>
              <a:t>, G.; </a:t>
            </a:r>
            <a:r>
              <a:rPr lang="en-US" sz="1200" dirty="0" err="1"/>
              <a:t>Buso</a:t>
            </a:r>
            <a:r>
              <a:rPr lang="en-US" sz="1200" dirty="0"/>
              <a:t>, S.; </a:t>
            </a:r>
            <a:r>
              <a:rPr lang="en-US" sz="1200" dirty="0" err="1"/>
              <a:t>Biadene</a:t>
            </a:r>
            <a:r>
              <a:rPr lang="en-US" sz="1200" dirty="0"/>
              <a:t>, D.; </a:t>
            </a:r>
            <a:r>
              <a:rPr lang="en-US" sz="1200" dirty="0" err="1"/>
              <a:t>Rossetto</a:t>
            </a:r>
            <a:r>
              <a:rPr lang="en-US" sz="1200" dirty="0"/>
              <a:t>, G.; Mela, F. “High Efficiency Battery Charger for Photovoltaic Inverters”, IEEE Southern Power Electronics Conference, SPEC 2017, vol. 2018-January, 6 April 2018, 1-6, (2018). </a:t>
            </a:r>
            <a:r>
              <a:rPr lang="en-US" sz="1200" dirty="0" err="1"/>
              <a:t>cit</a:t>
            </a:r>
            <a:r>
              <a:rPr lang="en-US" sz="1200" dirty="0"/>
              <a:t> Scopus = 2.</a:t>
            </a:r>
            <a:endParaRPr lang="it-IT" sz="1200" dirty="0"/>
          </a:p>
          <a:p>
            <a:pPr marL="228600" lvl="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200" dirty="0" err="1"/>
              <a:t>Biadene</a:t>
            </a:r>
            <a:r>
              <a:rPr lang="en-US" sz="1200" dirty="0"/>
              <a:t>, Davide; </a:t>
            </a:r>
            <a:r>
              <a:rPr lang="en-US" sz="1200" dirty="0" err="1"/>
              <a:t>Spiazzi</a:t>
            </a:r>
            <a:r>
              <a:rPr lang="en-US" sz="1200" dirty="0"/>
              <a:t>, Giorgio. “A matrix presentation of State-Plane Analysis for a broad class of Series-Resonant Converters”. IEEE Transactions on Power Electronics, 33 (12), 10935-10945, (2018). Q1, 5YIF=8.446, </a:t>
            </a:r>
            <a:r>
              <a:rPr lang="en-US" sz="1200" dirty="0" err="1"/>
              <a:t>cit</a:t>
            </a:r>
            <a:r>
              <a:rPr lang="en-US" sz="1200" dirty="0"/>
              <a:t> Scopus = 1.</a:t>
            </a:r>
            <a:endParaRPr lang="it-IT" sz="1200" dirty="0"/>
          </a:p>
          <a:p>
            <a:pPr marL="228600" lvl="0" indent="-228600">
              <a:spcBef>
                <a:spcPts val="600"/>
              </a:spcBef>
              <a:buFont typeface="+mj-lt"/>
              <a:buAutoNum type="arabicPeriod"/>
            </a:pPr>
            <a:r>
              <a:rPr lang="it-IT" sz="1200" dirty="0"/>
              <a:t>Spiazzi, Giorgio; Biadene, Davide; Marconi, Stefano; Bevilacqua, Andrea. </a:t>
            </a:r>
            <a:r>
              <a:rPr lang="en-US" sz="1200" dirty="0"/>
              <a:t>“Non-isolated High Step-up DC-DC Converter with Minimum Switch Voltage Stress”. IEEE Transactions on Power Electronics, 34 (2), 1470-1480, (2019). Q1, 5YIF=8.446.</a:t>
            </a:r>
          </a:p>
          <a:p>
            <a:pPr marL="228600" lvl="0" indent="-228600">
              <a:spcBef>
                <a:spcPts val="600"/>
              </a:spcBef>
              <a:buFont typeface="+mj-lt"/>
              <a:buAutoNum type="arabicPeriod"/>
            </a:pPr>
            <a:endParaRPr lang="en-US" sz="1200" dirty="0"/>
          </a:p>
          <a:p>
            <a:pPr marL="228600" lvl="0" indent="-228600">
              <a:spcBef>
                <a:spcPts val="600"/>
              </a:spcBef>
              <a:buFont typeface="+mj-lt"/>
              <a:buAutoNum type="arabicPeriod"/>
            </a:pPr>
            <a:endParaRPr lang="en-US" sz="1200" dirty="0"/>
          </a:p>
          <a:p>
            <a:pPr marL="228600" lvl="0" indent="-228600">
              <a:spcBef>
                <a:spcPts val="600"/>
              </a:spcBef>
              <a:buFont typeface="+mj-lt"/>
              <a:buAutoNum type="arabicPeriod"/>
            </a:pPr>
            <a:endParaRPr lang="en-US" sz="1200" dirty="0"/>
          </a:p>
          <a:p>
            <a:pPr marL="228600" lvl="0" indent="-228600">
              <a:spcBef>
                <a:spcPts val="600"/>
              </a:spcBef>
              <a:buFont typeface="+mj-lt"/>
              <a:buAutoNum type="arabicPeriod"/>
            </a:pPr>
            <a:endParaRPr lang="en-US" sz="1200" dirty="0"/>
          </a:p>
          <a:p>
            <a:pPr algn="ctr"/>
            <a:r>
              <a:rPr lang="it-IT" sz="1200" b="1" dirty="0"/>
              <a:t>PRESENTAZIONI DI RANGO A CONGRESSI (SOLO SUB-UNIT MG)</a:t>
            </a:r>
            <a:endParaRPr lang="it-IT" sz="1200" dirty="0"/>
          </a:p>
          <a:p>
            <a:r>
              <a:rPr lang="it-IT" sz="1200" b="1" dirty="0"/>
              <a:t>INVITED</a:t>
            </a:r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200" dirty="0"/>
              <a:t>Andrea </a:t>
            </a:r>
            <a:r>
              <a:rPr lang="en-US" sz="1200" dirty="0" err="1"/>
              <a:t>Trovò</a:t>
            </a:r>
            <a:r>
              <a:rPr lang="en-US" sz="1200" dirty="0"/>
              <a:t>, Francesco </a:t>
            </a:r>
            <a:r>
              <a:rPr lang="en-US" sz="1200" dirty="0" err="1"/>
              <a:t>Picano</a:t>
            </a:r>
            <a:r>
              <a:rPr lang="en-US" sz="1200" dirty="0"/>
              <a:t>, </a:t>
            </a:r>
            <a:r>
              <a:rPr lang="en-US" sz="1200" b="1" dirty="0"/>
              <a:t>Massimo </a:t>
            </a:r>
            <a:r>
              <a:rPr lang="en-US" sz="1200" b="1" dirty="0" err="1"/>
              <a:t>Guarnieri</a:t>
            </a:r>
            <a:r>
              <a:rPr lang="en-US" sz="1200" dirty="0"/>
              <a:t>; </a:t>
            </a:r>
            <a:r>
              <a:rPr lang="en-GB" sz="1200" dirty="0"/>
              <a:t>Maximizing Vanadium Redox Flow Battery Efficiency: Recent Results on a 9kw-27kWh test facility. The International Flow Battery Forum 2019, Lyon (France), invited, 09-11 July 2019. </a:t>
            </a:r>
            <a:r>
              <a:rPr lang="en-GB" sz="1200" b="1" dirty="0"/>
              <a:t>MAGGIORE CONFERENZA EU SU RFB</a:t>
            </a:r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it-IT" sz="1200" b="1" dirty="0"/>
              <a:t>Massimo </a:t>
            </a:r>
            <a:r>
              <a:rPr lang="it-IT" sz="1200" b="1" dirty="0" err="1"/>
              <a:t>Guarnieri</a:t>
            </a:r>
            <a:r>
              <a:rPr lang="it-IT" sz="1200" dirty="0"/>
              <a:t>, Andrea Trovò, Francesco Picano,  Piergiorgio </a:t>
            </a:r>
            <a:r>
              <a:rPr lang="it-IT" sz="1200" dirty="0" err="1"/>
              <a:t>Alotto</a:t>
            </a:r>
            <a:r>
              <a:rPr lang="it-IT" sz="1200" dirty="0"/>
              <a:t>, </a:t>
            </a:r>
            <a:r>
              <a:rPr lang="en-US" sz="1200" dirty="0"/>
              <a:t>High-Current Tests and Energy Analyses on IS-VRFB - a 9kW-27kWh VRFB Experimental Facility</a:t>
            </a:r>
            <a:r>
              <a:rPr lang="it-IT" sz="1200" dirty="0"/>
              <a:t>, </a:t>
            </a:r>
            <a:r>
              <a:rPr lang="en-US" sz="1200" dirty="0"/>
              <a:t>2020 Annual Meeting-International Coalition for Energy Storage and Innovation (ICESI), Sydney AUS, March 2-4 2020. </a:t>
            </a:r>
            <a:r>
              <a:rPr lang="en-GB" sz="1200" b="1" dirty="0"/>
              <a:t>MAGGIORE CONFERENZA CINA-USA SU RFB – POCHISSIMI INVITI EU</a:t>
            </a:r>
          </a:p>
          <a:p>
            <a:endParaRPr lang="it-IT" sz="1200" b="1" dirty="0"/>
          </a:p>
          <a:p>
            <a:r>
              <a:rPr lang="it-IT" sz="1200" b="1" dirty="0"/>
              <a:t>ORAL CON ATTI PUBBLICATI</a:t>
            </a:r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200" dirty="0" err="1"/>
              <a:t>Trovò</a:t>
            </a:r>
            <a:r>
              <a:rPr lang="en-US" sz="1200" dirty="0"/>
              <a:t> A, </a:t>
            </a:r>
            <a:r>
              <a:rPr lang="en-US" sz="1200" dirty="0" err="1"/>
              <a:t>Picano</a:t>
            </a:r>
            <a:r>
              <a:rPr lang="en-US" sz="1200" dirty="0"/>
              <a:t> F, </a:t>
            </a:r>
            <a:r>
              <a:rPr lang="en-US" sz="1200" b="1" dirty="0" err="1"/>
              <a:t>Guarnieri</a:t>
            </a:r>
            <a:r>
              <a:rPr lang="en-US" sz="1200" b="1" dirty="0"/>
              <a:t> M</a:t>
            </a:r>
            <a:r>
              <a:rPr lang="en-US" sz="1200" dirty="0"/>
              <a:t>. Maximizing Vanadium Redox Flow Battery Efficiency: Strategies of Flow Rate Control. IEEE 28th International Symposium on Industrial Electronics (ISIE), IEEE; 2019. 1977-1982; </a:t>
            </a:r>
            <a:r>
              <a:rPr lang="en-US" sz="1200" dirty="0" err="1"/>
              <a:t>doi.org</a:t>
            </a:r>
            <a:r>
              <a:rPr lang="en-US" sz="1200" dirty="0"/>
              <a:t>/10.1109/ISIE.2019.8781152.</a:t>
            </a:r>
            <a:endParaRPr lang="it-IT" sz="1200" dirty="0"/>
          </a:p>
          <a:p>
            <a:pPr marL="228600" lvl="0" indent="-228600">
              <a:spcBef>
                <a:spcPts val="600"/>
              </a:spcBef>
              <a:buFont typeface="+mj-lt"/>
              <a:buAutoNum type="arabicPeriod"/>
            </a:pPr>
            <a:endParaRPr lang="it-IT" sz="1200" dirty="0"/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endParaRPr lang="it-IT" sz="1200" dirty="0"/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endParaRPr lang="it-IT" sz="1200" dirty="0"/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endParaRPr lang="it-IT" sz="1200" dirty="0"/>
          </a:p>
          <a:p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4158287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7090</TotalTime>
  <Words>2110</Words>
  <Application>Microsoft Office PowerPoint</Application>
  <PresentationFormat>Widescreen</PresentationFormat>
  <Paragraphs>193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Cambria Math</vt:lpstr>
      <vt:lpstr>Symbol</vt:lpstr>
      <vt:lpstr>Times New Roman</vt:lpstr>
      <vt:lpstr>Verdana</vt:lpstr>
      <vt:lpstr>Tema di Office</vt:lpstr>
      <vt:lpstr>Presentazione standard di PowerPoint</vt:lpstr>
      <vt:lpstr>              Why the IS-VRFB Experiment</vt:lpstr>
      <vt:lpstr>Presentazione standard di PowerPoint</vt:lpstr>
      <vt:lpstr>                 unreported high current performance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Trovo Andrea</dc:creator>
  <cp:lastModifiedBy>Zanon Fani</cp:lastModifiedBy>
  <cp:revision>276</cp:revision>
  <dcterms:created xsi:type="dcterms:W3CDTF">2019-05-10T09:57:40Z</dcterms:created>
  <dcterms:modified xsi:type="dcterms:W3CDTF">2019-12-03T09:26:26Z</dcterms:modified>
</cp:coreProperties>
</file>